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3011150" cy="73152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KoHo" panose="020B0604020202020204" charset="-34"/>
      <p:regular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Molengo" panose="020B0604020202020204" charset="0"/>
      <p:regular r:id="rId27"/>
    </p:embeddedFont>
    <p:embeddedFont>
      <p:font typeface="Roboto" panose="02000000000000000000" pitchFamily="2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8C49C-978A-4A51-AB67-CA8B55E0B363}" v="20" dt="2023-09-28T09:08:04"/>
  </p1510:revLst>
</p1510:revInfo>
</file>

<file path=ppt/tableStyles.xml><?xml version="1.0" encoding="utf-8"?>
<a:tblStyleLst xmlns:a="http://schemas.openxmlformats.org/drawingml/2006/main" def="{ECEABFD6-DEF5-4B08-A064-399E52D03A91}">
  <a:tblStyle styleId="{ECEABFD6-DEF5-4B08-A064-399E52D03A91}" styleName="Visme - Default">
    <a:wholeTbl>
      <a:tcTxStyle>
        <a:fontRef idx="minor">
          <a:prstClr val="black"/>
        </a:fontRef>
        <a:prstClr val="black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Style>
        <a:tcBdr/>
      </a:tcStyle>
    </a:band1H>
    <a:band2H>
      <a:tcStyle>
        <a:tcBdr/>
        <a:fill>
          <a:solidFill>
            <a:srgbClr val="EAF3F3"/>
          </a:solidFill>
        </a:fill>
      </a:tcStyle>
    </a:band2H>
    <a:firstRow>
      <a:tcTxStyle>
        <a:fontRef idx="minor">
          <a:srgbClr val="FFFFFF"/>
        </a:fontRef>
        <a:srgbClr val="FFFFFF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4682B4"/>
          </a:solidFill>
        </a:fill>
      </a:tcStyle>
    </a:firstRow>
  </a:tblStyle>
  <a:tblStyle styleId="{250974F7-19B4-4E8B-8F88-A368280DB3C5}" styleName="Visme - Dark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34495E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34495E"/>
              </a:solidFill>
            </a:ln>
          </a:bottom>
          <a:insideH>
            <a:ln w="12700" cmpd="sng">
              <a:solidFill>
                <a:srgbClr val="34495E"/>
              </a:solidFill>
            </a:ln>
          </a:insideH>
          <a:insideV>
            <a:ln w="12700" cmpd="sng">
              <a:solidFill>
                <a:srgbClr val="34495E"/>
              </a:solidFill>
            </a:ln>
          </a:insideV>
        </a:tcBdr>
        <a:fill>
          <a:solidFill>
            <a:srgbClr val="34495E"/>
          </a:solidFill>
        </a:fill>
      </a:tcStyle>
    </a:wholeTbl>
    <a:firstRow>
      <a:tcTxStyle>
        <a:fontRef idx="minor">
          <a:srgbClr val="DDDD55"/>
        </a:fontRef>
        <a:srgbClr val="DDDD55"/>
      </a:tcTxStyle>
      <a:tcStyle>
        <a:tcBdr/>
      </a:tcStyle>
    </a:firstRow>
  </a:tblStyle>
  <a:tblStyle styleId="{D6B0A444-BE85-4B0B-AF8B-2701F9732221}" styleName="Visme - Light">
    <a:wholeTbl>
      <a:tcTxStyle>
        <a:fontRef idx="minor">
          <a:srgbClr val="818181"/>
        </a:fontRef>
        <a:srgbClr val="818181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DAE4EA"/>
          </a:solidFill>
        </a:fill>
      </a:tcStyle>
    </a:wholeTbl>
    <a:firstRow>
      <a:tcTxStyle b="on">
        <a:fontRef idx="minor">
          <a:srgbClr val="818181"/>
        </a:fontRef>
        <a:srgbClr val="818181"/>
      </a:tcTxStyle>
      <a:tcStyle>
        <a:tcBdr/>
      </a:tcStyle>
    </a:firstRow>
  </a:tblStyle>
  <a:tblStyle styleId="{D801C701-60A8-4CDB-9F91-86469C498BE4}" styleName="Visme - Dark with blue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717274"/>
          </a:solidFill>
        </a:fill>
      </a:tcStyle>
    </a:wholeTbl>
    <a:firstRow>
      <a:tcTxStyle b="on">
        <a:fontRef idx="minor">
          <a:srgbClr val="FFFFFF"/>
        </a:fontRef>
        <a:srgbClr val="FFFFFF"/>
      </a:tcTxStyle>
      <a:tcStyle>
        <a:tcBdr/>
        <a:fill>
          <a:solidFill>
            <a:srgbClr val="40A0F7"/>
          </a:solidFill>
        </a:fill>
      </a:tcStyle>
    </a:firstRow>
  </a:tblStyle>
  <a:tblStyle styleId="{CB79AEA9-4FA3-4525-A49E-7F1D2E6B107D}" styleName="Visme - Blue with Navy">
    <a:wholeTbl>
      <a:tcTxStyle>
        <a:fontRef idx="minor">
          <a:prstClr val="white"/>
        </a:fontRef>
        <a:prstClr val="white"/>
      </a:tcTxStyle>
      <a:tcStyle>
        <a:tcBdr>
          <a:left>
            <a:ln w="12700" cmpd="sng">
              <a:solidFill>
                <a:srgbClr val="DAE4EA"/>
              </a:solidFill>
            </a:ln>
          </a:left>
          <a:right>
            <a:ln w="12700" cmpd="sng">
              <a:solidFill>
                <a:srgbClr val="DAE4EA"/>
              </a:solidFill>
            </a:ln>
          </a:right>
          <a:top>
            <a:ln w="12700" cmpd="sng">
              <a:solidFill>
                <a:srgbClr val="DAE4EA"/>
              </a:solidFill>
            </a:ln>
          </a:top>
          <a:bottom>
            <a:ln w="12700" cmpd="sng">
              <a:solidFill>
                <a:srgbClr val="DAE4EA"/>
              </a:solidFill>
            </a:ln>
          </a:bottom>
          <a:insideH>
            <a:ln w="12700" cmpd="sng">
              <a:solidFill>
                <a:srgbClr val="DAE4EA"/>
              </a:solidFill>
            </a:ln>
          </a:insideH>
          <a:insideV>
            <a:ln w="12700" cmpd="sng">
              <a:solidFill>
                <a:srgbClr val="DAE4EA"/>
              </a:solidFill>
            </a:ln>
          </a:insideV>
        </a:tcBdr>
        <a:fill>
          <a:solidFill>
            <a:srgbClr val="3498DB"/>
          </a:solidFill>
        </a:fill>
      </a:tcStyle>
    </a:wholeTbl>
    <a:firstRow>
      <a:tcStyle>
        <a:tcBdr/>
        <a:fill>
          <a:solidFill>
            <a:srgbClr val="343F4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59" d="100"/>
          <a:sy n="59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429A-90FE-4F33-893D-5F2AADB556A3}" type="datetimeFigureOut">
              <a:rPr lang="en-US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8AFD9-D5DB-4A47-A4BE-251B4DF1413A}" type="slidenum">
              <a:rPr lang="en-US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71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b="1">
                <a:latin typeface="Arial"/>
                <a:ea typeface="+mn-ea"/>
                <a:cs typeface="Arial"/>
              </a:rPr>
              <a:t>Note title</a:t>
            </a:r>
          </a:p>
          <a:p>
            <a:pPr algn="l" hangingPunct="0">
              <a:lnSpc>
                <a:spcPct val="100000"/>
              </a:lnSpc>
            </a:pPr>
            <a:r>
              <a:rPr>
                <a:latin typeface="Arial"/>
                <a:ea typeface="+mn-ea"/>
                <a:cs typeface="Arial"/>
              </a:rPr>
              <a:t>Type your notes here. They will be viewable in presenter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0B57-8E6A-4005-9EDD-D258F6CC94AB}" type="datetimeFigureOut">
              <a:rPr lang="de-DE" smtClean="0"/>
              <a:t>04.10.2023</a:t>
            </a:fld>
            <a:endParaRPr/>
          </a:p>
        </p:txBody>
      </p:sp>
      <p:sp>
        <p:nvSpPr>
          <p:cNvPr id="5" name="Bottom colontit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18C70-803E-428A-BAB3-289BE172EF8D}" type="slidenum">
              <a:rPr smtClean="0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3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6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0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3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32436-246E-C341-8F9A-0B4F34C07184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943E6-0357-1B40-8726-50F09ABBA8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0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agram.com/coastworking" TargetMode="External"/><Relationship Id="rId13" Type="http://schemas.openxmlformats.org/officeDocument/2006/relationships/image" Target="../media/image88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hyperlink" Target="https://facebook.com/coastworkin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e.linkedin.com/company/kuestenschmiede" TargetMode="External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openxmlformats.org/officeDocument/2006/relationships/image" Target="../media/image90.png"/><Relationship Id="rId10" Type="http://schemas.openxmlformats.org/officeDocument/2006/relationships/hyperlink" Target="https://twitter.com/coastworking" TargetMode="External"/><Relationship Id="rId4" Type="http://schemas.openxmlformats.org/officeDocument/2006/relationships/image" Target="../media/image83.png"/><Relationship Id="rId9" Type="http://schemas.openxmlformats.org/officeDocument/2006/relationships/image" Target="../media/image86.png"/><Relationship Id="rId1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tar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7296150" y="3657600"/>
            <a:ext cx="5753100" cy="3695700"/>
          </a:xfrm>
          <a:prstGeom prst="rect">
            <a:avLst/>
          </a:prstGeom>
        </p:spPr>
      </p:pic>
      <p:pic>
        <p:nvPicPr>
          <p:cNvPr id="3" name="Line-24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-422275" y="5116513"/>
            <a:ext cx="4464050" cy="85725"/>
          </a:xfrm>
          <a:prstGeom prst="rect">
            <a:avLst/>
          </a:prstGeom>
        </p:spPr>
      </p:pic>
      <p:pic>
        <p:nvPicPr>
          <p:cNvPr id="4" name="IMG_20230512_19040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296150" y="0"/>
            <a:ext cx="5715000" cy="3657600"/>
          </a:xfrm>
          <a:prstGeom prst="rect">
            <a:avLst/>
          </a:prstGeom>
        </p:spPr>
      </p:pic>
      <p:pic>
        <p:nvPicPr>
          <p:cNvPr id="5" name="Creative-Shape-16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190625" y="2581275"/>
            <a:ext cx="1181100" cy="1276350"/>
          </a:xfrm>
          <a:prstGeom prst="rect">
            <a:avLst/>
          </a:prstGeom>
        </p:spPr>
      </p:pic>
      <p:sp>
        <p:nvSpPr>
          <p:cNvPr id="6" name="Body text copy"/>
          <p:cNvSpPr/>
          <p:nvPr/>
        </p:nvSpPr>
        <p:spPr>
          <a:xfrm>
            <a:off x="1238250" y="2971800"/>
            <a:ext cx="1047750" cy="6762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sz="2250" b="1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2010</a:t>
            </a:r>
          </a:p>
        </p:txBody>
      </p:sp>
      <p:pic>
        <p:nvPicPr>
          <p:cNvPr id="7" name="Creative-Shape-29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1123950" y="4981575"/>
            <a:ext cx="1371600" cy="1076325"/>
          </a:xfrm>
          <a:prstGeom prst="rect">
            <a:avLst/>
          </a:prstGeom>
        </p:spPr>
      </p:pic>
      <p:sp>
        <p:nvSpPr>
          <p:cNvPr id="8" name="Body text copy"/>
          <p:cNvSpPr/>
          <p:nvPr/>
        </p:nvSpPr>
        <p:spPr>
          <a:xfrm>
            <a:off x="1266825" y="5167313"/>
            <a:ext cx="1047750" cy="6762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sz="2250" b="1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2020</a:t>
            </a:r>
          </a:p>
        </p:txBody>
      </p:sp>
      <p:sp>
        <p:nvSpPr>
          <p:cNvPr id="9" name="Body text copy"/>
          <p:cNvSpPr/>
          <p:nvPr/>
        </p:nvSpPr>
        <p:spPr>
          <a:xfrm>
            <a:off x="2743200" y="3124200"/>
            <a:ext cx="3714750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Molengo"/>
                <a:ea typeface="+mn-ea"/>
                <a:cs typeface="Molengo"/>
              </a:rPr>
              <a:t>Softwareentwicklung &amp; Internetagentur</a:t>
            </a:r>
          </a:p>
        </p:txBody>
      </p:sp>
      <p:sp>
        <p:nvSpPr>
          <p:cNvPr id="10" name="Body text copy"/>
          <p:cNvSpPr/>
          <p:nvPr/>
        </p:nvSpPr>
        <p:spPr>
          <a:xfrm>
            <a:off x="2743200" y="2714625"/>
            <a:ext cx="3714750" cy="400050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 b="1">
                <a:solidFill>
                  <a:srgbClr val="103A5D"/>
                </a:solidFill>
                <a:latin typeface="KoHo"/>
                <a:ea typeface="+mn-ea"/>
                <a:cs typeface="KoHo"/>
              </a:rPr>
              <a:t>Küstenschmiede GmbH</a:t>
            </a:r>
          </a:p>
        </p:txBody>
      </p:sp>
      <p:sp>
        <p:nvSpPr>
          <p:cNvPr id="11" name="Body text copy"/>
          <p:cNvSpPr/>
          <p:nvPr/>
        </p:nvSpPr>
        <p:spPr>
          <a:xfrm>
            <a:off x="2743200" y="5486400"/>
            <a:ext cx="3714750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Molengo"/>
                <a:ea typeface="+mn-ea"/>
                <a:cs typeface="Molengo"/>
              </a:rPr>
              <a:t>Unter dem Namen </a:t>
            </a:r>
          </a:p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121212"/>
                </a:solidFill>
                <a:latin typeface="Molengo"/>
                <a:ea typeface="+mn-ea"/>
                <a:cs typeface="Molengo"/>
              </a:rPr>
              <a:t>"Coastworking Space"</a:t>
            </a:r>
          </a:p>
        </p:txBody>
      </p:sp>
      <p:sp>
        <p:nvSpPr>
          <p:cNvPr id="12" name="Body text copy"/>
          <p:cNvSpPr/>
          <p:nvPr/>
        </p:nvSpPr>
        <p:spPr>
          <a:xfrm>
            <a:off x="2743200" y="5076825"/>
            <a:ext cx="3714750" cy="400050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l" hangingPunct="0">
              <a:lnSpc>
                <a:spcPct val="116667"/>
              </a:lnSpc>
            </a:pPr>
            <a:r>
              <a:rPr sz="2250" b="1">
                <a:solidFill>
                  <a:srgbClr val="2F79A1"/>
                </a:solidFill>
                <a:latin typeface="KoHo"/>
                <a:ea typeface="+mn-ea"/>
                <a:cs typeface="KoHo"/>
              </a:rPr>
              <a:t>Coworking Space</a:t>
            </a:r>
          </a:p>
        </p:txBody>
      </p:sp>
      <p:pic>
        <p:nvPicPr>
          <p:cNvPr id="13" name="logo_coastworking_beach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239125" y="3657600"/>
            <a:ext cx="4038600" cy="4038600"/>
          </a:xfrm>
          <a:prstGeom prst="rect">
            <a:avLst/>
          </a:prstGeom>
        </p:spPr>
      </p:pic>
      <p:pic>
        <p:nvPicPr>
          <p:cNvPr id="14" name="kuestenschmiede_bildmark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2800350" y="971550"/>
            <a:ext cx="1060450" cy="118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88C"/>
        </a:solidFill>
        <a:effectLst/>
      </p:bgPr>
    </p:bg>
    <p:spTree>
      <p:nvGrpSpPr>
        <p:cNvPr id="1" name="Grundwert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15"/>
          <p:cNvPicPr/>
          <p:nvPr/>
        </p:nvPicPr>
        <p:blipFill rotWithShape="1">
          <a:blip r:embed="rId3"/>
          <a:stretch>
            <a:fillRect/>
          </a:stretch>
        </p:blipFill>
        <p:spPr>
          <a:xfrm rot="-2700000">
            <a:off x="3307556" y="2743200"/>
            <a:ext cx="2514377" cy="1751876"/>
          </a:xfrm>
          <a:prstGeom prst="rect">
            <a:avLst/>
          </a:prstGeom>
        </p:spPr>
      </p:pic>
      <p:pic>
        <p:nvPicPr>
          <p:cNvPr id="3" name="Circular-Economy-Outline-Filled-5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155170" y="3281000"/>
            <a:ext cx="819150" cy="819150"/>
          </a:xfrm>
          <a:prstGeom prst="rect">
            <a:avLst/>
          </a:prstGeom>
        </p:spPr>
      </p:pic>
      <p:pic>
        <p:nvPicPr>
          <p:cNvPr id="4" name="Shape15"/>
          <p:cNvPicPr/>
          <p:nvPr/>
        </p:nvPicPr>
        <p:blipFill rotWithShape="1">
          <a:blip r:embed="rId3"/>
          <a:stretch>
            <a:fillRect/>
          </a:stretch>
        </p:blipFill>
        <p:spPr>
          <a:xfrm rot="-2700000">
            <a:off x="7198519" y="2743200"/>
            <a:ext cx="2514377" cy="1751876"/>
          </a:xfrm>
          <a:prstGeom prst="rect">
            <a:avLst/>
          </a:prstGeom>
        </p:spPr>
      </p:pic>
      <p:pic>
        <p:nvPicPr>
          <p:cNvPr id="5" name="Smart-Technology-Outline-4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8088995" y="3271475"/>
            <a:ext cx="733425" cy="766801"/>
          </a:xfrm>
          <a:prstGeom prst="rect">
            <a:avLst/>
          </a:prstGeom>
        </p:spPr>
      </p:pic>
      <p:pic>
        <p:nvPicPr>
          <p:cNvPr id="6" name="Shape15"/>
          <p:cNvPicPr/>
          <p:nvPr/>
        </p:nvPicPr>
        <p:blipFill rotWithShape="1">
          <a:blip r:embed="rId6"/>
          <a:stretch>
            <a:fillRect/>
          </a:stretch>
        </p:blipFill>
        <p:spPr>
          <a:xfrm rot="-2700000">
            <a:off x="1362075" y="2743200"/>
            <a:ext cx="2514377" cy="1751876"/>
          </a:xfrm>
          <a:prstGeom prst="rect">
            <a:avLst/>
          </a:prstGeom>
        </p:spPr>
      </p:pic>
      <p:pic>
        <p:nvPicPr>
          <p:cNvPr id="7" name="Business-People-Outline-8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2243026" y="3252425"/>
            <a:ext cx="752475" cy="775335"/>
          </a:xfrm>
          <a:prstGeom prst="rect">
            <a:avLst/>
          </a:prstGeom>
        </p:spPr>
      </p:pic>
      <p:pic>
        <p:nvPicPr>
          <p:cNvPr id="8" name="Shape15"/>
          <p:cNvPicPr/>
          <p:nvPr/>
        </p:nvPicPr>
        <p:blipFill rotWithShape="1">
          <a:blip r:embed="rId6"/>
          <a:stretch>
            <a:fillRect/>
          </a:stretch>
        </p:blipFill>
        <p:spPr>
          <a:xfrm rot="-2700000">
            <a:off x="5253038" y="2743200"/>
            <a:ext cx="2514377" cy="1751876"/>
          </a:xfrm>
          <a:prstGeom prst="rect">
            <a:avLst/>
          </a:prstGeom>
        </p:spPr>
      </p:pic>
      <p:pic>
        <p:nvPicPr>
          <p:cNvPr id="9" name="handshake-angle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143513" y="3252425"/>
            <a:ext cx="733425" cy="592881"/>
          </a:xfrm>
          <a:prstGeom prst="rect">
            <a:avLst/>
          </a:prstGeom>
        </p:spPr>
      </p:pic>
      <p:pic>
        <p:nvPicPr>
          <p:cNvPr id="10" name="Shape15"/>
          <p:cNvPicPr/>
          <p:nvPr/>
        </p:nvPicPr>
        <p:blipFill rotWithShape="1">
          <a:blip r:embed="rId6"/>
          <a:stretch>
            <a:fillRect/>
          </a:stretch>
        </p:blipFill>
        <p:spPr>
          <a:xfrm rot="-2700000">
            <a:off x="9144000" y="2743200"/>
            <a:ext cx="2514377" cy="1751876"/>
          </a:xfrm>
          <a:prstGeom prst="rect">
            <a:avLst/>
          </a:prstGeom>
        </p:spPr>
      </p:pic>
      <p:pic>
        <p:nvPicPr>
          <p:cNvPr id="11" name="universal-access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067813" y="3285763"/>
            <a:ext cx="666750" cy="666750"/>
          </a:xfrm>
          <a:prstGeom prst="rect">
            <a:avLst/>
          </a:prstGeom>
        </p:spPr>
      </p:pic>
      <p:pic>
        <p:nvPicPr>
          <p:cNvPr id="12" name="Line-24"/>
          <p:cNvPicPr/>
          <p:nvPr/>
        </p:nvPicPr>
        <p:blipFill rotWithShape="1">
          <a:blip r:embed="rId10"/>
          <a:stretch>
            <a:fillRect/>
          </a:stretch>
        </p:blipFill>
        <p:spPr>
          <a:xfrm rot="10800000">
            <a:off x="1429951" y="2186249"/>
            <a:ext cx="10179824" cy="85725"/>
          </a:xfrm>
          <a:prstGeom prst="rect">
            <a:avLst/>
          </a:prstGeom>
        </p:spPr>
      </p:pic>
      <p:sp>
        <p:nvSpPr>
          <p:cNvPr id="13" name="Body text copy"/>
          <p:cNvSpPr/>
          <p:nvPr/>
        </p:nvSpPr>
        <p:spPr>
          <a:xfrm>
            <a:off x="1457325" y="5986463"/>
            <a:ext cx="1905000" cy="4476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3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Ohne gehts nicht.</a:t>
            </a:r>
          </a:p>
        </p:txBody>
      </p:sp>
      <p:sp>
        <p:nvSpPr>
          <p:cNvPr id="14" name="Body text copy"/>
          <p:cNvSpPr/>
          <p:nvPr/>
        </p:nvSpPr>
        <p:spPr>
          <a:xfrm>
            <a:off x="1457325" y="5481638"/>
            <a:ext cx="1905000" cy="466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Offenheit</a:t>
            </a:r>
          </a:p>
        </p:txBody>
      </p:sp>
      <p:pic>
        <p:nvPicPr>
          <p:cNvPr id="15" name="Line-24"/>
          <p:cNvPicPr/>
          <p:nvPr/>
        </p:nvPicPr>
        <p:blipFill rotWithShape="1">
          <a:blip r:embed="rId11"/>
          <a:stretch>
            <a:fillRect/>
          </a:stretch>
        </p:blipFill>
        <p:spPr>
          <a:xfrm rot="5400000">
            <a:off x="2016919" y="4932573"/>
            <a:ext cx="944042" cy="85725"/>
          </a:xfrm>
          <a:prstGeom prst="rect">
            <a:avLst/>
          </a:prstGeom>
        </p:spPr>
      </p:pic>
      <p:pic>
        <p:nvPicPr>
          <p:cNvPr id="16" name="Line-24"/>
          <p:cNvPicPr/>
          <p:nvPr/>
        </p:nvPicPr>
        <p:blipFill rotWithShape="1">
          <a:blip r:embed="rId11"/>
          <a:stretch>
            <a:fillRect/>
          </a:stretch>
        </p:blipFill>
        <p:spPr>
          <a:xfrm rot="5400000">
            <a:off x="3962400" y="4932573"/>
            <a:ext cx="944042" cy="85725"/>
          </a:xfrm>
          <a:prstGeom prst="rect">
            <a:avLst/>
          </a:prstGeom>
        </p:spPr>
      </p:pic>
      <p:sp>
        <p:nvSpPr>
          <p:cNvPr id="17" name="Body text copy"/>
          <p:cNvSpPr/>
          <p:nvPr/>
        </p:nvSpPr>
        <p:spPr>
          <a:xfrm>
            <a:off x="3467100" y="5986463"/>
            <a:ext cx="1905000" cy="4476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3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Ressourcen schonen.</a:t>
            </a:r>
          </a:p>
        </p:txBody>
      </p:sp>
      <p:sp>
        <p:nvSpPr>
          <p:cNvPr id="18" name="Body text copy"/>
          <p:cNvSpPr/>
          <p:nvPr/>
        </p:nvSpPr>
        <p:spPr>
          <a:xfrm>
            <a:off x="3467100" y="5481638"/>
            <a:ext cx="1905000" cy="466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Nachhaltigkeit</a:t>
            </a:r>
          </a:p>
        </p:txBody>
      </p:sp>
      <p:pic>
        <p:nvPicPr>
          <p:cNvPr id="19" name="Line-24"/>
          <p:cNvPicPr/>
          <p:nvPr/>
        </p:nvPicPr>
        <p:blipFill rotWithShape="1">
          <a:blip r:embed="rId11"/>
          <a:stretch>
            <a:fillRect/>
          </a:stretch>
        </p:blipFill>
        <p:spPr>
          <a:xfrm rot="5400000">
            <a:off x="5907881" y="4932573"/>
            <a:ext cx="944042" cy="85725"/>
          </a:xfrm>
          <a:prstGeom prst="rect">
            <a:avLst/>
          </a:prstGeom>
        </p:spPr>
      </p:pic>
      <p:sp>
        <p:nvSpPr>
          <p:cNvPr id="20" name="Body text copy"/>
          <p:cNvSpPr/>
          <p:nvPr/>
        </p:nvSpPr>
        <p:spPr>
          <a:xfrm>
            <a:off x="5419725" y="5986463"/>
            <a:ext cx="1905000" cy="4476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3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Die Chance.</a:t>
            </a:r>
          </a:p>
        </p:txBody>
      </p:sp>
      <p:sp>
        <p:nvSpPr>
          <p:cNvPr id="21" name="Body text copy"/>
          <p:cNvSpPr/>
          <p:nvPr/>
        </p:nvSpPr>
        <p:spPr>
          <a:xfrm>
            <a:off x="5419725" y="5481638"/>
            <a:ext cx="1905000" cy="466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Kollaboration</a:t>
            </a:r>
          </a:p>
        </p:txBody>
      </p:sp>
      <p:pic>
        <p:nvPicPr>
          <p:cNvPr id="22" name="Line-24"/>
          <p:cNvPicPr/>
          <p:nvPr/>
        </p:nvPicPr>
        <p:blipFill rotWithShape="1">
          <a:blip r:embed="rId11"/>
          <a:stretch>
            <a:fillRect/>
          </a:stretch>
        </p:blipFill>
        <p:spPr>
          <a:xfrm rot="5400000">
            <a:off x="7853363" y="4932573"/>
            <a:ext cx="944042" cy="85725"/>
          </a:xfrm>
          <a:prstGeom prst="rect">
            <a:avLst/>
          </a:prstGeom>
        </p:spPr>
      </p:pic>
      <p:sp>
        <p:nvSpPr>
          <p:cNvPr id="23" name="Body text copy"/>
          <p:cNvSpPr/>
          <p:nvPr/>
        </p:nvSpPr>
        <p:spPr>
          <a:xfrm>
            <a:off x="7353300" y="5986463"/>
            <a:ext cx="1905000" cy="4476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3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Die Basis.</a:t>
            </a:r>
          </a:p>
        </p:txBody>
      </p:sp>
      <p:sp>
        <p:nvSpPr>
          <p:cNvPr id="24" name="Body text copy"/>
          <p:cNvSpPr/>
          <p:nvPr/>
        </p:nvSpPr>
        <p:spPr>
          <a:xfrm>
            <a:off x="7353300" y="5481638"/>
            <a:ext cx="1905000" cy="466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Gemeinschaft</a:t>
            </a:r>
          </a:p>
        </p:txBody>
      </p:sp>
      <p:pic>
        <p:nvPicPr>
          <p:cNvPr id="25" name="Line-24"/>
          <p:cNvPicPr/>
          <p:nvPr/>
        </p:nvPicPr>
        <p:blipFill rotWithShape="1">
          <a:blip r:embed="rId11"/>
          <a:stretch>
            <a:fillRect/>
          </a:stretch>
        </p:blipFill>
        <p:spPr>
          <a:xfrm rot="5400000">
            <a:off x="9798844" y="4932573"/>
            <a:ext cx="944042" cy="85725"/>
          </a:xfrm>
          <a:prstGeom prst="rect">
            <a:avLst/>
          </a:prstGeom>
        </p:spPr>
      </p:pic>
      <p:sp>
        <p:nvSpPr>
          <p:cNvPr id="26" name="Body text copy"/>
          <p:cNvSpPr/>
          <p:nvPr/>
        </p:nvSpPr>
        <p:spPr>
          <a:xfrm>
            <a:off x="9305925" y="5986463"/>
            <a:ext cx="1905000" cy="4476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3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Zeitlich und für jede*n.</a:t>
            </a:r>
          </a:p>
        </p:txBody>
      </p:sp>
      <p:sp>
        <p:nvSpPr>
          <p:cNvPr id="27" name="Body text copy"/>
          <p:cNvSpPr/>
          <p:nvPr/>
        </p:nvSpPr>
        <p:spPr>
          <a:xfrm>
            <a:off x="9305925" y="5481638"/>
            <a:ext cx="1905000" cy="4667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Zugänglichkeit</a:t>
            </a:r>
          </a:p>
        </p:txBody>
      </p:sp>
      <p:pic>
        <p:nvPicPr>
          <p:cNvPr id="28" name="Shape15"/>
          <p:cNvPicPr/>
          <p:nvPr/>
        </p:nvPicPr>
        <p:blipFill rotWithShape="1">
          <a:blip r:embed="rId12"/>
          <a:stretch>
            <a:fillRect/>
          </a:stretch>
        </p:blipFill>
        <p:spPr>
          <a:xfrm rot="-2700000">
            <a:off x="1021893" y="-111582"/>
            <a:ext cx="2714625" cy="1343025"/>
          </a:xfrm>
          <a:prstGeom prst="rect">
            <a:avLst/>
          </a:prstGeom>
        </p:spPr>
      </p:pic>
      <p:pic>
        <p:nvPicPr>
          <p:cNvPr id="29" name="Shape15"/>
          <p:cNvPicPr/>
          <p:nvPr/>
        </p:nvPicPr>
        <p:blipFill rotWithShape="1">
          <a:blip r:embed="rId13"/>
          <a:stretch>
            <a:fillRect/>
          </a:stretch>
        </p:blipFill>
        <p:spPr>
          <a:xfrm rot="-2700000">
            <a:off x="1297329" y="-155994"/>
            <a:ext cx="1257300" cy="676275"/>
          </a:xfrm>
          <a:prstGeom prst="rect">
            <a:avLst/>
          </a:prstGeom>
        </p:spPr>
      </p:pic>
      <p:sp>
        <p:nvSpPr>
          <p:cNvPr id="30" name="Body text copy"/>
          <p:cNvSpPr/>
          <p:nvPr/>
        </p:nvSpPr>
        <p:spPr>
          <a:xfrm>
            <a:off x="1262063" y="609600"/>
            <a:ext cx="10477500" cy="100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5400">
                <a:solidFill>
                  <a:srgbClr val="FFFFFF"/>
                </a:solidFill>
                <a:latin typeface="KoHo"/>
                <a:ea typeface="+mn-ea"/>
                <a:cs typeface="KoHo"/>
              </a:rPr>
              <a:t>Fünf Grundwerte von Coworking</a:t>
            </a:r>
          </a:p>
        </p:txBody>
      </p:sp>
      <p:sp>
        <p:nvSpPr>
          <p:cNvPr id="31" name="Body text copy"/>
          <p:cNvSpPr/>
          <p:nvPr/>
        </p:nvSpPr>
        <p:spPr>
          <a:xfrm>
            <a:off x="1266825" y="1609725"/>
            <a:ext cx="10477500" cy="5334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Damit wir uns einig sind.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4"/>
        </a:solidFill>
        <a:effectLst/>
      </p:bgPr>
    </p:bg>
    <p:spTree>
      <p:nvGrpSpPr>
        <p:cNvPr id="1" name="Coworker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0" y="2171700"/>
            <a:ext cx="5180087" cy="5180087"/>
          </a:xfrm>
          <a:prstGeom prst="rect">
            <a:avLst/>
          </a:prstGeom>
        </p:spPr>
      </p:pic>
      <p:pic>
        <p:nvPicPr>
          <p:cNvPr id="3" name="Shape-55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10734675" y="1257300"/>
            <a:ext cx="1962671" cy="1000125"/>
          </a:xfrm>
          <a:prstGeom prst="rect">
            <a:avLst/>
          </a:prstGeom>
        </p:spPr>
      </p:pic>
      <p:pic>
        <p:nvPicPr>
          <p:cNvPr id="4" name="AdobeStock_22121719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544175" y="1023937"/>
            <a:ext cx="1428750" cy="1428750"/>
          </a:xfrm>
          <a:prstGeom prst="rect">
            <a:avLst/>
          </a:prstGeom>
        </p:spPr>
      </p:pic>
      <p:pic>
        <p:nvPicPr>
          <p:cNvPr id="5" name="Shape-55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8084737" y="1257300"/>
            <a:ext cx="1962671" cy="1000125"/>
          </a:xfrm>
          <a:prstGeom prst="rect">
            <a:avLst/>
          </a:prstGeom>
        </p:spPr>
      </p:pic>
      <p:pic>
        <p:nvPicPr>
          <p:cNvPr id="6" name="AdobeStock_283633546_Editorial_Use_Only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920824" y="1019175"/>
            <a:ext cx="1428750" cy="1438275"/>
          </a:xfrm>
          <a:prstGeom prst="rect">
            <a:avLst/>
          </a:prstGeom>
        </p:spPr>
      </p:pic>
      <p:pic>
        <p:nvPicPr>
          <p:cNvPr id="7" name="Shape-55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5434799" y="1257300"/>
            <a:ext cx="1962671" cy="1000125"/>
          </a:xfrm>
          <a:prstGeom prst="rect">
            <a:avLst/>
          </a:prstGeom>
        </p:spPr>
      </p:pic>
      <p:pic>
        <p:nvPicPr>
          <p:cNvPr id="8" name="AdobeStock_124138888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5225249" y="1023937"/>
            <a:ext cx="1428750" cy="1428750"/>
          </a:xfrm>
          <a:prstGeom prst="rect">
            <a:avLst/>
          </a:prstGeom>
        </p:spPr>
      </p:pic>
      <p:pic>
        <p:nvPicPr>
          <p:cNvPr id="9" name="Shape-55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8096250" y="4295775"/>
            <a:ext cx="1962671" cy="1000125"/>
          </a:xfrm>
          <a:prstGeom prst="rect">
            <a:avLst/>
          </a:prstGeom>
        </p:spPr>
      </p:pic>
      <p:pic>
        <p:nvPicPr>
          <p:cNvPr id="10" name="AdobeStock_604007447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7934325" y="4062412"/>
            <a:ext cx="1428750" cy="1428750"/>
          </a:xfrm>
          <a:prstGeom prst="rect">
            <a:avLst/>
          </a:prstGeom>
        </p:spPr>
      </p:pic>
      <p:pic>
        <p:nvPicPr>
          <p:cNvPr id="11" name="Shape-55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10746188" y="4295775"/>
            <a:ext cx="1962671" cy="1000125"/>
          </a:xfrm>
          <a:prstGeom prst="rect">
            <a:avLst/>
          </a:prstGeom>
        </p:spPr>
      </p:pic>
      <p:pic>
        <p:nvPicPr>
          <p:cNvPr id="12" name="Luis Villasmil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10553700" y="4062412"/>
            <a:ext cx="1428750" cy="1428750"/>
          </a:xfrm>
          <a:prstGeom prst="rect">
            <a:avLst/>
          </a:prstGeom>
        </p:spPr>
      </p:pic>
      <p:pic>
        <p:nvPicPr>
          <p:cNvPr id="13" name="Shape-55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5446312" y="4295775"/>
            <a:ext cx="1962671" cy="1000125"/>
          </a:xfrm>
          <a:prstGeom prst="rect">
            <a:avLst/>
          </a:prstGeom>
        </p:spPr>
      </p:pic>
      <p:pic>
        <p:nvPicPr>
          <p:cNvPr id="14" name="AdobeStock_280813688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5229225" y="4057650"/>
            <a:ext cx="1428750" cy="1438275"/>
          </a:xfrm>
          <a:prstGeom prst="rect">
            <a:avLst/>
          </a:prstGeom>
        </p:spPr>
      </p:pic>
      <p:sp>
        <p:nvSpPr>
          <p:cNvPr id="15" name="Body text copy"/>
          <p:cNvSpPr/>
          <p:nvPr/>
        </p:nvSpPr>
        <p:spPr>
          <a:xfrm>
            <a:off x="7524750" y="5927156"/>
            <a:ext cx="2247900" cy="314325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000000"/>
                </a:solidFill>
                <a:latin typeface="Roboto"/>
                <a:ea typeface="+mn-ea"/>
                <a:cs typeface="Roboto"/>
              </a:rPr>
              <a:t>Angestellte</a:t>
            </a:r>
          </a:p>
        </p:txBody>
      </p:sp>
      <p:sp>
        <p:nvSpPr>
          <p:cNvPr id="16" name="Body text copy"/>
          <p:cNvSpPr/>
          <p:nvPr/>
        </p:nvSpPr>
        <p:spPr>
          <a:xfrm>
            <a:off x="10134600" y="2857500"/>
            <a:ext cx="2247900" cy="314325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000000"/>
                </a:solidFill>
                <a:latin typeface="Roboto"/>
                <a:ea typeface="+mn-ea"/>
                <a:cs typeface="Roboto"/>
              </a:rPr>
              <a:t>Videoproduzent*in</a:t>
            </a:r>
          </a:p>
        </p:txBody>
      </p:sp>
      <p:sp>
        <p:nvSpPr>
          <p:cNvPr id="17" name="Body text copy"/>
          <p:cNvSpPr/>
          <p:nvPr/>
        </p:nvSpPr>
        <p:spPr>
          <a:xfrm>
            <a:off x="7370883" y="2867025"/>
            <a:ext cx="2401767" cy="314325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000000"/>
                </a:solidFill>
                <a:latin typeface="Roboto"/>
                <a:ea typeface="+mn-ea"/>
                <a:cs typeface="Roboto"/>
              </a:rPr>
              <a:t>Google Mitarbeiter*in</a:t>
            </a:r>
          </a:p>
        </p:txBody>
      </p:sp>
      <p:sp>
        <p:nvSpPr>
          <p:cNvPr id="18" name="Body text copy"/>
          <p:cNvSpPr/>
          <p:nvPr/>
        </p:nvSpPr>
        <p:spPr>
          <a:xfrm>
            <a:off x="4810125" y="2867025"/>
            <a:ext cx="2247900" cy="314325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000000"/>
                </a:solidFill>
                <a:latin typeface="Roboto"/>
                <a:ea typeface="+mn-ea"/>
                <a:cs typeface="Roboto"/>
              </a:rPr>
              <a:t>Freiberufler*in</a:t>
            </a:r>
          </a:p>
        </p:txBody>
      </p:sp>
      <p:sp>
        <p:nvSpPr>
          <p:cNvPr id="19" name="Body text copy"/>
          <p:cNvSpPr/>
          <p:nvPr/>
        </p:nvSpPr>
        <p:spPr>
          <a:xfrm>
            <a:off x="4829174" y="5917630"/>
            <a:ext cx="2247900" cy="314325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000000"/>
                </a:solidFill>
                <a:latin typeface="Roboto"/>
                <a:ea typeface="+mn-ea"/>
                <a:cs typeface="Roboto"/>
              </a:rPr>
              <a:t>Mompreneur</a:t>
            </a:r>
          </a:p>
        </p:txBody>
      </p:sp>
      <p:sp>
        <p:nvSpPr>
          <p:cNvPr id="20" name="Body text copy"/>
          <p:cNvSpPr/>
          <p:nvPr/>
        </p:nvSpPr>
        <p:spPr>
          <a:xfrm>
            <a:off x="10153650" y="5936681"/>
            <a:ext cx="2247900" cy="314325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1800">
                <a:solidFill>
                  <a:srgbClr val="000000"/>
                </a:solidFill>
                <a:latin typeface="Roboto"/>
                <a:ea typeface="+mn-ea"/>
                <a:cs typeface="Roboto"/>
              </a:rPr>
              <a:t>Unternehmer*in</a:t>
            </a:r>
          </a:p>
        </p:txBody>
      </p:sp>
      <p:sp>
        <p:nvSpPr>
          <p:cNvPr id="21" name="Body text copy"/>
          <p:cNvSpPr/>
          <p:nvPr/>
        </p:nvSpPr>
        <p:spPr>
          <a:xfrm>
            <a:off x="542925" y="4200525"/>
            <a:ext cx="3810000" cy="1457325"/>
          </a:xfrm>
          <a:prstGeom prst="rect">
            <a:avLst/>
          </a:prstGeom>
        </p:spPr>
        <p:txBody>
          <a:bodyPr spcFirstLastPara="0" lIns="38100" tIns="38100" rIns="38100" bIns="0" anchor="t"/>
          <a:lstStyle/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Coworker?</a:t>
            </a:r>
          </a:p>
          <a:p>
            <a:pPr algn="l" hangingPunct="0">
              <a:lnSpc>
                <a:spcPct val="100000"/>
              </a:lnSpc>
            </a:pPr>
            <a:r>
              <a:rPr sz="45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Das sind ...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88C"/>
        </a:solidFill>
        <a:effectLst/>
      </p:bgPr>
    </p:bg>
    <p:spTree>
      <p:nvGrpSpPr>
        <p:cNvPr id="1" name="Pros and Con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28575" y="4476006"/>
            <a:ext cx="2905869" cy="2905869"/>
          </a:xfrm>
          <a:prstGeom prst="rect">
            <a:avLst/>
          </a:prstGeom>
        </p:spPr>
      </p:pic>
      <p:pic>
        <p:nvPicPr>
          <p:cNvPr id="3" name="Shape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783959" y="2266950"/>
            <a:ext cx="5539886" cy="4514850"/>
          </a:xfrm>
          <a:prstGeom prst="rect">
            <a:avLst/>
          </a:prstGeom>
        </p:spPr>
      </p:pic>
      <p:pic>
        <p:nvPicPr>
          <p:cNvPr id="4" name="Shape-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061370" y="2609850"/>
            <a:ext cx="723900" cy="723900"/>
          </a:xfrm>
          <a:prstGeom prst="rect">
            <a:avLst/>
          </a:prstGeom>
        </p:spPr>
      </p:pic>
      <p:pic>
        <p:nvPicPr>
          <p:cNvPr id="5" name="ArrowOutline6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198530" y="2948716"/>
            <a:ext cx="428625" cy="85725"/>
          </a:xfrm>
          <a:prstGeom prst="rect">
            <a:avLst/>
          </a:prstGeom>
        </p:spPr>
      </p:pic>
      <p:sp>
        <p:nvSpPr>
          <p:cNvPr id="6" name="Body text copy"/>
          <p:cNvSpPr/>
          <p:nvPr/>
        </p:nvSpPr>
        <p:spPr>
          <a:xfrm>
            <a:off x="1266825" y="609600"/>
            <a:ext cx="10477500" cy="1123950"/>
          </a:xfrm>
          <a:prstGeom prst="rect">
            <a:avLst/>
          </a:prstGeom>
        </p:spPr>
        <p:txBody>
          <a:bodyPr spcFirstLastPara="0" lIns="95250" tIns="47625" rIns="95250" bIns="0" anchor="t"/>
          <a:lstStyle/>
          <a:p>
            <a:pPr algn="ctr" hangingPunct="0">
              <a:lnSpc>
                <a:spcPct val="125000"/>
              </a:lnSpc>
            </a:pPr>
            <a:r>
              <a:rPr sz="5400">
                <a:solidFill>
                  <a:srgbClr val="FFFFFF"/>
                </a:solidFill>
                <a:latin typeface="KoHo"/>
                <a:ea typeface="+mn-ea"/>
                <a:cs typeface="KoHo"/>
              </a:rPr>
              <a:t>Nach- &amp; Vorteile</a:t>
            </a:r>
          </a:p>
        </p:txBody>
      </p:sp>
      <p:pic>
        <p:nvPicPr>
          <p:cNvPr id="7" name="Shape7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688501" y="2276475"/>
            <a:ext cx="5539886" cy="4514850"/>
          </a:xfrm>
          <a:prstGeom prst="rect">
            <a:avLst/>
          </a:prstGeom>
        </p:spPr>
      </p:pic>
      <p:pic>
        <p:nvPicPr>
          <p:cNvPr id="8" name="Shape-19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6833520" y="2600325"/>
            <a:ext cx="723900" cy="723900"/>
          </a:xfrm>
          <a:prstGeom prst="rect">
            <a:avLst/>
          </a:prstGeom>
        </p:spPr>
      </p:pic>
      <p:pic>
        <p:nvPicPr>
          <p:cNvPr id="9" name="ArrowOutline6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977292" y="2742640"/>
            <a:ext cx="438150" cy="438150"/>
          </a:xfrm>
          <a:prstGeom prst="rect">
            <a:avLst/>
          </a:prstGeom>
        </p:spPr>
      </p:pic>
      <p:pic>
        <p:nvPicPr>
          <p:cNvPr id="10" name="Shape-54"/>
          <p:cNvPicPr/>
          <p:nvPr/>
        </p:nvPicPr>
        <p:blipFill rotWithShape="1">
          <a:blip r:embed="rId9"/>
          <a:stretch>
            <a:fillRect/>
          </a:stretch>
        </p:blipFill>
        <p:spPr>
          <a:xfrm rot="10800000">
            <a:off x="11315681" y="-28575"/>
            <a:ext cx="1781194" cy="1781194"/>
          </a:xfrm>
          <a:prstGeom prst="rect">
            <a:avLst/>
          </a:prstGeom>
        </p:spPr>
      </p:pic>
      <p:pic>
        <p:nvPicPr>
          <p:cNvPr id="11" name="Shape-1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1055556" y="-9525"/>
            <a:ext cx="2227713" cy="339161"/>
          </a:xfrm>
          <a:prstGeom prst="rect">
            <a:avLst/>
          </a:prstGeom>
        </p:spPr>
      </p:pic>
      <p:pic>
        <p:nvPicPr>
          <p:cNvPr id="12" name="Shape-1"/>
          <p:cNvPicPr/>
          <p:nvPr/>
        </p:nvPicPr>
        <p:blipFill rotWithShape="1">
          <a:blip r:embed="rId10"/>
          <a:stretch>
            <a:fillRect/>
          </a:stretch>
        </p:blipFill>
        <p:spPr>
          <a:xfrm>
            <a:off x="9849903" y="7058025"/>
            <a:ext cx="2227713" cy="339161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844601" y="3629025"/>
            <a:ext cx="5052124" cy="21145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Flexibilität</a:t>
            </a:r>
          </a:p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Nutzbar, wenn es benötigt wird</a:t>
            </a:r>
          </a:p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Kosten sind planbar und allgemein niedriger als im eigenen Büro</a:t>
            </a:r>
          </a:p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Arbeiten in Gesellschaft mit Gleichgesinnten</a:t>
            </a:r>
          </a:p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Austausch und Unterstützung</a:t>
            </a:r>
          </a:p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Ausgleich</a:t>
            </a:r>
          </a:p>
        </p:txBody>
      </p:sp>
      <p:sp>
        <p:nvSpPr>
          <p:cNvPr id="14" name="Rechteck 13"/>
          <p:cNvSpPr/>
          <p:nvPr/>
        </p:nvSpPr>
        <p:spPr>
          <a:xfrm>
            <a:off x="1055557" y="3657600"/>
            <a:ext cx="4935668" cy="100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geringere Privatsphäre</a:t>
            </a:r>
          </a:p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Lautstärke, je nach Setting und Coworkern</a:t>
            </a:r>
          </a:p>
          <a:p>
            <a:pPr marL="228600" indent="-228600" algn="l" hangingPunct="0">
              <a:lnSpc>
                <a:spcPct val="100000"/>
              </a:lnSpc>
              <a:buClr>
                <a:srgbClr val="717274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717274"/>
                </a:solidFill>
                <a:latin typeface="Lato"/>
                <a:ea typeface="+mn-ea"/>
                <a:cs typeface="Lato"/>
              </a:rPr>
              <a:t>ggf. Flexdesk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ervice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text copy"/>
          <p:cNvSpPr/>
          <p:nvPr/>
        </p:nvSpPr>
        <p:spPr>
          <a:xfrm>
            <a:off x="6943725" y="1790700"/>
            <a:ext cx="4924425" cy="914400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60C6C4"/>
                </a:solidFill>
                <a:latin typeface="KoHo"/>
                <a:ea typeface="+mn-ea"/>
                <a:cs typeface="KoHo"/>
              </a:rPr>
              <a:t>näher an Themen / neuen Entwicklungen dran</a:t>
            </a:r>
          </a:p>
        </p:txBody>
      </p:sp>
      <p:pic>
        <p:nvPicPr>
          <p:cNvPr id="3" name="Shape2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3857625" y="1752600"/>
            <a:ext cx="2760973" cy="1012749"/>
          </a:xfrm>
          <a:prstGeom prst="rect">
            <a:avLst/>
          </a:prstGeom>
        </p:spPr>
      </p:pic>
      <p:pic>
        <p:nvPicPr>
          <p:cNvPr id="4" name="Interaction5-O"/>
          <p:cNvPicPr/>
          <p:nvPr/>
        </p:nvPicPr>
        <p:blipFill rotWithShape="1">
          <a:blip r:embed="rId4"/>
          <a:stretch>
            <a:fillRect/>
          </a:stretch>
        </p:blipFill>
        <p:spPr>
          <a:xfrm flipH="1">
            <a:off x="5686425" y="2007323"/>
            <a:ext cx="572817" cy="572817"/>
          </a:xfrm>
          <a:prstGeom prst="rect">
            <a:avLst/>
          </a:prstGeom>
        </p:spPr>
      </p:pic>
      <p:sp>
        <p:nvSpPr>
          <p:cNvPr id="5" name="Body text copy"/>
          <p:cNvSpPr/>
          <p:nvPr/>
        </p:nvSpPr>
        <p:spPr>
          <a:xfrm>
            <a:off x="4781550" y="609600"/>
            <a:ext cx="7620000" cy="962025"/>
          </a:xfrm>
          <a:prstGeom prst="rect">
            <a:avLst/>
          </a:prstGeom>
        </p:spPr>
        <p:txBody>
          <a:bodyPr spcFirstLastPara="0" lIns="95250" tIns="47625" rIns="95250" bIns="0" anchor="t"/>
          <a:lstStyle/>
          <a:p>
            <a:pPr algn="l" hangingPunct="0">
              <a:lnSpc>
                <a:spcPct val="100000"/>
              </a:lnSpc>
            </a:pPr>
            <a:r>
              <a:rPr sz="5700" b="1">
                <a:solidFill>
                  <a:srgbClr val="F5B09F"/>
                </a:solidFill>
                <a:latin typeface="KoHo"/>
                <a:ea typeface="+mn-ea"/>
                <a:cs typeface="KoHo"/>
              </a:rPr>
              <a:t>Es ist immer spannend</a:t>
            </a:r>
          </a:p>
        </p:txBody>
      </p:sp>
      <p:pic>
        <p:nvPicPr>
          <p:cNvPr id="6" name="Shape2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018233" y="3019425"/>
            <a:ext cx="2605715" cy="1012749"/>
          </a:xfrm>
          <a:prstGeom prst="rect">
            <a:avLst/>
          </a:prstGeom>
        </p:spPr>
      </p:pic>
      <p:pic>
        <p:nvPicPr>
          <p:cNvPr id="7" name="Shape2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3950767" y="5581650"/>
            <a:ext cx="2671297" cy="1012749"/>
          </a:xfrm>
          <a:prstGeom prst="rect">
            <a:avLst/>
          </a:prstGeom>
        </p:spPr>
      </p:pic>
      <p:pic>
        <p:nvPicPr>
          <p:cNvPr id="8" name="WebOutline63"/>
          <p:cNvPicPr/>
          <p:nvPr/>
        </p:nvPicPr>
        <p:blipFill rotWithShape="1">
          <a:blip r:embed="rId7"/>
          <a:stretch>
            <a:fillRect/>
          </a:stretch>
        </p:blipFill>
        <p:spPr>
          <a:xfrm rot="-5400000">
            <a:off x="5720421" y="5835612"/>
            <a:ext cx="504825" cy="504825"/>
          </a:xfrm>
          <a:prstGeom prst="rect">
            <a:avLst/>
          </a:prstGeom>
        </p:spPr>
      </p:pic>
      <p:sp>
        <p:nvSpPr>
          <p:cNvPr id="9" name="Body text copy"/>
          <p:cNvSpPr/>
          <p:nvPr/>
        </p:nvSpPr>
        <p:spPr>
          <a:xfrm>
            <a:off x="6943725" y="3305175"/>
            <a:ext cx="4924425" cy="533400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l" hangingPunct="0">
              <a:lnSpc>
                <a:spcPct val="116667"/>
              </a:lnSpc>
            </a:pPr>
            <a:r>
              <a:rPr sz="3000">
                <a:solidFill>
                  <a:srgbClr val="60C6C4"/>
                </a:solidFill>
                <a:latin typeface="KoHo"/>
                <a:ea typeface="+mn-ea"/>
                <a:cs typeface="KoHo"/>
              </a:rPr>
              <a:t>Ort für Gründer &amp; Start-ups</a:t>
            </a:r>
          </a:p>
        </p:txBody>
      </p:sp>
      <p:sp>
        <p:nvSpPr>
          <p:cNvPr id="10" name="Body text copy"/>
          <p:cNvSpPr/>
          <p:nvPr/>
        </p:nvSpPr>
        <p:spPr>
          <a:xfrm>
            <a:off x="6943725" y="4486275"/>
            <a:ext cx="4095750" cy="533400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l" hangingPunct="0">
              <a:lnSpc>
                <a:spcPct val="116667"/>
              </a:lnSpc>
            </a:pPr>
            <a:r>
              <a:rPr sz="3000">
                <a:solidFill>
                  <a:srgbClr val="60C6C4"/>
                </a:solidFill>
                <a:latin typeface="KoHo"/>
                <a:ea typeface="+mn-ea"/>
                <a:cs typeface="KoHo"/>
              </a:rPr>
              <a:t>Impulsgeber</a:t>
            </a:r>
          </a:p>
        </p:txBody>
      </p:sp>
      <p:pic>
        <p:nvPicPr>
          <p:cNvPr id="11" name="AdobeStock_56639077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-57150" y="-85725"/>
            <a:ext cx="4611999" cy="7481040"/>
          </a:xfrm>
          <a:prstGeom prst="rect">
            <a:avLst/>
          </a:prstGeom>
        </p:spPr>
      </p:pic>
      <p:sp>
        <p:nvSpPr>
          <p:cNvPr id="12" name="Body text copy copy 1"/>
          <p:cNvSpPr/>
          <p:nvPr/>
        </p:nvSpPr>
        <p:spPr>
          <a:xfrm>
            <a:off x="6943725" y="5581650"/>
            <a:ext cx="5524500" cy="914400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l" hangingPunct="0">
              <a:lnSpc>
                <a:spcPct val="100000"/>
              </a:lnSpc>
            </a:pPr>
            <a:r>
              <a:rPr sz="3000">
                <a:solidFill>
                  <a:srgbClr val="60C6C4"/>
                </a:solidFill>
                <a:latin typeface="KoHo"/>
                <a:ea typeface="+mn-ea"/>
                <a:cs typeface="KoHo"/>
              </a:rPr>
              <a:t>Chance lokale Umgebung positiv zu beeinflussen</a:t>
            </a:r>
          </a:p>
        </p:txBody>
      </p:sp>
      <p:pic>
        <p:nvPicPr>
          <p:cNvPr id="13" name="Interaction5-O copy 1"/>
          <p:cNvPicPr/>
          <p:nvPr/>
        </p:nvPicPr>
        <p:blipFill rotWithShape="1">
          <a:blip r:embed="rId4"/>
          <a:stretch>
            <a:fillRect/>
          </a:stretch>
        </p:blipFill>
        <p:spPr>
          <a:xfrm flipH="1">
            <a:off x="5726435" y="3276600"/>
            <a:ext cx="572817" cy="572817"/>
          </a:xfrm>
          <a:prstGeom prst="rect">
            <a:avLst/>
          </a:prstGeom>
        </p:spPr>
      </p:pic>
      <p:pic>
        <p:nvPicPr>
          <p:cNvPr id="14" name="Shape2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4554849" y="4276725"/>
            <a:ext cx="2069099" cy="1012749"/>
          </a:xfrm>
          <a:prstGeom prst="rect">
            <a:avLst/>
          </a:prstGeom>
        </p:spPr>
      </p:pic>
      <p:pic>
        <p:nvPicPr>
          <p:cNvPr id="15" name="Interaction5-O copy 1"/>
          <p:cNvPicPr/>
          <p:nvPr/>
        </p:nvPicPr>
        <p:blipFill rotWithShape="1">
          <a:blip r:embed="rId4"/>
          <a:stretch>
            <a:fillRect/>
          </a:stretch>
        </p:blipFill>
        <p:spPr>
          <a:xfrm flipH="1">
            <a:off x="5726435" y="4505325"/>
            <a:ext cx="572817" cy="5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88C"/>
        </a:solidFill>
        <a:effectLst/>
      </p:bgPr>
    </p:bg>
    <p:spTree>
      <p:nvGrpSpPr>
        <p:cNvPr id="1" name="Abschluss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-24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2190750" y="8848725"/>
            <a:ext cx="1244600" cy="85725"/>
          </a:xfrm>
          <a:prstGeom prst="rect">
            <a:avLst/>
          </a:prstGeom>
        </p:spPr>
      </p:pic>
      <p:pic>
        <p:nvPicPr>
          <p:cNvPr id="3" name="IMG_20230512_19083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191250" y="-828675"/>
            <a:ext cx="8972550" cy="8972550"/>
          </a:xfrm>
          <a:prstGeom prst="rect">
            <a:avLst/>
          </a:prstGeom>
        </p:spPr>
      </p:pic>
      <p:pic>
        <p:nvPicPr>
          <p:cNvPr id="4" name="Line-24"/>
          <p:cNvPicPr/>
          <p:nvPr/>
        </p:nvPicPr>
        <p:blipFill rotWithShape="1">
          <a:blip r:embed="rId5"/>
          <a:stretch>
            <a:fillRect/>
          </a:stretch>
        </p:blipFill>
        <p:spPr>
          <a:xfrm rot="-8100000">
            <a:off x="4800600" y="923080"/>
            <a:ext cx="2826520" cy="85725"/>
          </a:xfrm>
          <a:prstGeom prst="rect">
            <a:avLst/>
          </a:prstGeom>
        </p:spPr>
      </p:pic>
      <p:sp>
        <p:nvSpPr>
          <p:cNvPr id="5" name="title copy"/>
          <p:cNvSpPr/>
          <p:nvPr/>
        </p:nvSpPr>
        <p:spPr>
          <a:xfrm>
            <a:off x="809625" y="971550"/>
            <a:ext cx="4953000" cy="1714500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marL="285750" indent="-28575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an Coworking-Events teilnehmen</a:t>
            </a:r>
          </a:p>
          <a:p>
            <a:pPr marL="285750" indent="-28575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Coworking ausprobieren </a:t>
            </a:r>
          </a:p>
          <a:p>
            <a:pPr marL="285750" indent="-28575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Ideenspektrum erweitern</a:t>
            </a:r>
          </a:p>
          <a:p>
            <a:pPr marL="285750" indent="-28575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22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Input für Innovationen</a:t>
            </a:r>
          </a:p>
        </p:txBody>
      </p:sp>
      <p:pic>
        <p:nvPicPr>
          <p:cNvPr id="6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0" y="3019425"/>
            <a:ext cx="1125824" cy="303108"/>
          </a:xfrm>
          <a:prstGeom prst="rect">
            <a:avLst/>
          </a:prstGeom>
        </p:spPr>
      </p:pic>
      <p:pic>
        <p:nvPicPr>
          <p:cNvPr id="7" name="logo_coastworking_it_kreativ_white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294031" y="3907835"/>
            <a:ext cx="54864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88C"/>
        </a:solidFill>
        <a:effectLst/>
      </p:bgPr>
    </p:bg>
    <p:spTree>
      <p:nvGrpSpPr>
        <p:cNvPr id="1" name="Kontak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bOutline85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8772525" y="4371975"/>
            <a:ext cx="485775" cy="371475"/>
          </a:xfrm>
          <a:prstGeom prst="rect">
            <a:avLst/>
          </a:prstGeom>
        </p:spPr>
      </p:pic>
      <p:pic>
        <p:nvPicPr>
          <p:cNvPr id="3" name="WebOutline12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355556" y="3429000"/>
            <a:ext cx="457200" cy="457200"/>
          </a:xfrm>
          <a:prstGeom prst="rect">
            <a:avLst/>
          </a:prstGeom>
        </p:spPr>
      </p:pic>
      <p:pic>
        <p:nvPicPr>
          <p:cNvPr id="4" name="Buildings6-O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572000" y="4314825"/>
            <a:ext cx="542925" cy="485775"/>
          </a:xfrm>
          <a:prstGeom prst="rect">
            <a:avLst/>
          </a:prstGeom>
        </p:spPr>
      </p:pic>
      <p:sp>
        <p:nvSpPr>
          <p:cNvPr id="5" name="Body text copy"/>
          <p:cNvSpPr/>
          <p:nvPr/>
        </p:nvSpPr>
        <p:spPr>
          <a:xfrm>
            <a:off x="5441950" y="4252913"/>
            <a:ext cx="2857500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https://coastworking.space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7227094" y="3352800"/>
            <a:ext cx="2857500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0 4461 89 99 7-77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9658350" y="4252913"/>
            <a:ext cx="2857500" cy="5810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ahoy@coastworking.space</a:t>
            </a:r>
          </a:p>
        </p:txBody>
      </p:sp>
      <p:pic>
        <p:nvPicPr>
          <p:cNvPr id="8" name="Button-4-Linkedin">
            <a:hlinkClick r:id="rId6"/>
          </p:cNvPr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457700" y="6010275"/>
            <a:ext cx="771525" cy="771525"/>
          </a:xfrm>
          <a:prstGeom prst="rect">
            <a:avLst/>
          </a:prstGeom>
        </p:spPr>
      </p:pic>
      <p:pic>
        <p:nvPicPr>
          <p:cNvPr id="9" name="Button-4-Instagram">
            <a:hlinkClick r:id="rId8"/>
          </p:cNvPr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9753600" y="6010275"/>
            <a:ext cx="771525" cy="771525"/>
          </a:xfrm>
          <a:prstGeom prst="rect">
            <a:avLst/>
          </a:prstGeom>
        </p:spPr>
      </p:pic>
      <p:pic>
        <p:nvPicPr>
          <p:cNvPr id="10" name="Button-4-Twitter">
            <a:hlinkClick r:id="rId10"/>
          </p:cNvPr>
          <p:cNvPicPr/>
          <p:nvPr/>
        </p:nvPicPr>
        <p:blipFill rotWithShape="1">
          <a:blip r:embed="rId11"/>
          <a:stretch>
            <a:fillRect/>
          </a:stretch>
        </p:blipFill>
        <p:spPr>
          <a:xfrm>
            <a:off x="6188869" y="6010275"/>
            <a:ext cx="771525" cy="771525"/>
          </a:xfrm>
          <a:prstGeom prst="rect">
            <a:avLst/>
          </a:prstGeom>
        </p:spPr>
      </p:pic>
      <p:pic>
        <p:nvPicPr>
          <p:cNvPr id="11" name="Button-4-Facebook">
            <a:hlinkClick r:id="rId12"/>
          </p:cNvPr>
          <p:cNvPicPr/>
          <p:nvPr/>
        </p:nvPicPr>
        <p:blipFill rotWithShape="1">
          <a:blip r:embed="rId13"/>
          <a:stretch>
            <a:fillRect/>
          </a:stretch>
        </p:blipFill>
        <p:spPr>
          <a:xfrm>
            <a:off x="7920038" y="6010275"/>
            <a:ext cx="771525" cy="771525"/>
          </a:xfrm>
          <a:prstGeom prst="rect">
            <a:avLst/>
          </a:prstGeom>
        </p:spPr>
      </p:pic>
      <p:pic>
        <p:nvPicPr>
          <p:cNvPr id="12" name="Line-24"/>
          <p:cNvPicPr/>
          <p:nvPr/>
        </p:nvPicPr>
        <p:blipFill rotWithShape="1">
          <a:blip r:embed="rId14"/>
          <a:stretch>
            <a:fillRect/>
          </a:stretch>
        </p:blipFill>
        <p:spPr>
          <a:xfrm rot="10800000">
            <a:off x="4404568" y="5504225"/>
            <a:ext cx="7784740" cy="85725"/>
          </a:xfrm>
          <a:prstGeom prst="rect">
            <a:avLst/>
          </a:prstGeom>
        </p:spPr>
      </p:pic>
      <p:pic>
        <p:nvPicPr>
          <p:cNvPr id="13" name="Shape-55"/>
          <p:cNvPicPr/>
          <p:nvPr/>
        </p:nvPicPr>
        <p:blipFill rotWithShape="1">
          <a:blip r:embed="rId15"/>
          <a:stretch>
            <a:fillRect/>
          </a:stretch>
        </p:blipFill>
        <p:spPr>
          <a:xfrm rot="5400000">
            <a:off x="-1485900" y="2209800"/>
            <a:ext cx="5753100" cy="2895600"/>
          </a:xfrm>
          <a:prstGeom prst="rect">
            <a:avLst/>
          </a:prstGeom>
        </p:spPr>
      </p:pic>
      <p:sp>
        <p:nvSpPr>
          <p:cNvPr id="14" name="Body text copy"/>
          <p:cNvSpPr/>
          <p:nvPr/>
        </p:nvSpPr>
        <p:spPr>
          <a:xfrm>
            <a:off x="4410075" y="1047750"/>
            <a:ext cx="7620000" cy="1466850"/>
          </a:xfrm>
          <a:prstGeom prst="rect">
            <a:avLst/>
          </a:prstGeom>
        </p:spPr>
        <p:txBody>
          <a:bodyPr spcFirstLastPara="0" lIns="95250" tIns="47625" rIns="95250" bIns="0" anchor="t"/>
          <a:lstStyle/>
          <a:p>
            <a:pPr algn="l" hangingPunct="0">
              <a:lnSpc>
                <a:spcPct val="125000"/>
              </a:lnSpc>
            </a:pPr>
            <a:r>
              <a:rPr sz="7200" b="1">
                <a:solidFill>
                  <a:srgbClr val="FFFFFB"/>
                </a:solidFill>
                <a:latin typeface="KoHo"/>
                <a:ea typeface="+mn-ea"/>
                <a:cs typeface="KoHo"/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Thema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 X Ventures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72611" y="-79499"/>
            <a:ext cx="13125450" cy="7467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80522" y="1790700"/>
            <a:ext cx="7144428" cy="12573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8250" b="1">
                <a:solidFill>
                  <a:srgbClr val="FFFFFF"/>
                </a:solidFill>
                <a:latin typeface="Arial"/>
                <a:ea typeface="+mn-ea"/>
                <a:cs typeface="Arial"/>
              </a:rPr>
              <a:t>Coworking</a:t>
            </a:r>
          </a:p>
        </p:txBody>
      </p:sp>
      <p:pic>
        <p:nvPicPr>
          <p:cNvPr id="4" name="Line-24"/>
          <p:cNvPicPr/>
          <p:nvPr/>
        </p:nvPicPr>
        <p:blipFill rotWithShape="1">
          <a:blip r:embed="rId4"/>
          <a:stretch>
            <a:fillRect/>
          </a:stretch>
        </p:blipFill>
        <p:spPr>
          <a:xfrm rot="5400000">
            <a:off x="6491985" y="3648075"/>
            <a:ext cx="7658100" cy="85725"/>
          </a:xfrm>
          <a:prstGeom prst="rect">
            <a:avLst/>
          </a:prstGeom>
        </p:spPr>
      </p:pic>
      <p:pic>
        <p:nvPicPr>
          <p:cNvPr id="5" name="02_Arrow"/>
          <p:cNvPicPr/>
          <p:nvPr/>
        </p:nvPicPr>
        <p:blipFill rotWithShape="1">
          <a:blip r:embed="rId5"/>
          <a:stretch>
            <a:fillRect/>
          </a:stretch>
        </p:blipFill>
        <p:spPr>
          <a:xfrm rot="10800000">
            <a:off x="11525250" y="3562350"/>
            <a:ext cx="432216" cy="427468"/>
          </a:xfrm>
          <a:prstGeom prst="rect">
            <a:avLst/>
          </a:prstGeom>
        </p:spPr>
      </p:pic>
      <p:sp>
        <p:nvSpPr>
          <p:cNvPr id="6" name="text 0 copy 1"/>
          <p:cNvSpPr/>
          <p:nvPr/>
        </p:nvSpPr>
        <p:spPr>
          <a:xfrm>
            <a:off x="1980522" y="4400550"/>
            <a:ext cx="8377089" cy="1371600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 sz="4500">
                <a:solidFill>
                  <a:srgbClr val="FFFFFF"/>
                </a:solidFill>
                <a:latin typeface="Arial"/>
                <a:ea typeface="+mn-ea"/>
                <a:cs typeface="Arial"/>
              </a:rPr>
              <a:t>Indikator und Einflussfaktor für Unternehmenskultur?</a:t>
            </a:r>
          </a:p>
        </p:txBody>
      </p:sp>
      <p:pic>
        <p:nvPicPr>
          <p:cNvPr id="7" name="compass outline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90575" y="4524375"/>
            <a:ext cx="1126389" cy="112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6C4"/>
        </a:solidFill>
        <a:effectLst/>
      </p:bgPr>
    </p:bg>
    <p:spTree>
      <p:nvGrpSpPr>
        <p:cNvPr id="1" name="Wunschvorstellung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ive-Shape-29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6076950" y="733425"/>
            <a:ext cx="6250088" cy="6042680"/>
          </a:xfrm>
          <a:prstGeom prst="rect">
            <a:avLst/>
          </a:prstGeom>
        </p:spPr>
      </p:pic>
      <p:pic>
        <p:nvPicPr>
          <p:cNvPr id="3" name="AdobeStock_339535160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6029325" y="1428750"/>
            <a:ext cx="5492176" cy="5492176"/>
          </a:xfrm>
          <a:prstGeom prst="rect">
            <a:avLst/>
          </a:prstGeom>
        </p:spPr>
      </p:pic>
      <p:sp>
        <p:nvSpPr>
          <p:cNvPr id="4" name="Body text copy"/>
          <p:cNvSpPr/>
          <p:nvPr/>
        </p:nvSpPr>
        <p:spPr>
          <a:xfrm>
            <a:off x="952500" y="800100"/>
            <a:ext cx="6515100" cy="895350"/>
          </a:xfrm>
          <a:prstGeom prst="rect">
            <a:avLst/>
          </a:prstGeom>
        </p:spPr>
        <p:txBody>
          <a:bodyPr spcFirstLastPara="0" lIns="95250" tIns="47625" rIns="95250" bIns="0" anchor="t"/>
          <a:lstStyle/>
          <a:p>
            <a:pPr algn="l" hangingPunct="0">
              <a:lnSpc>
                <a:spcPct val="100000"/>
              </a:lnSpc>
            </a:pPr>
            <a:r>
              <a:rPr sz="525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Wunschvorstellung</a:t>
            </a:r>
          </a:p>
        </p:txBody>
      </p:sp>
      <p:sp>
        <p:nvSpPr>
          <p:cNvPr id="5" name="Body text copy"/>
          <p:cNvSpPr/>
          <p:nvPr/>
        </p:nvSpPr>
        <p:spPr>
          <a:xfrm>
            <a:off x="1066800" y="1590675"/>
            <a:ext cx="5238750" cy="6191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25000"/>
              </a:lnSpc>
            </a:pPr>
            <a:r>
              <a:rPr sz="22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Arbeitnehmer*innen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2057400" y="4220684"/>
            <a:ext cx="3390900" cy="466725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l" hangingPunct="0">
              <a:lnSpc>
                <a:spcPct val="125000"/>
              </a:lnSpc>
            </a:pPr>
            <a:r>
              <a:rPr sz="2250">
                <a:solidFill>
                  <a:srgbClr val="10288C"/>
                </a:solidFill>
                <a:latin typeface="KoHo"/>
                <a:ea typeface="+mn-ea"/>
                <a:cs typeface="KoHo"/>
              </a:rPr>
              <a:t>Wegfall Arbeitsweg (76%)</a:t>
            </a:r>
          </a:p>
        </p:txBody>
      </p:sp>
      <p:sp>
        <p:nvSpPr>
          <p:cNvPr id="7" name="Body text copy"/>
          <p:cNvSpPr/>
          <p:nvPr/>
        </p:nvSpPr>
        <p:spPr>
          <a:xfrm>
            <a:off x="2057400" y="4825521"/>
            <a:ext cx="3771900" cy="895350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l" hangingPunct="0">
              <a:lnSpc>
                <a:spcPct val="125000"/>
              </a:lnSpc>
            </a:pPr>
            <a:r>
              <a:rPr sz="2250">
                <a:solidFill>
                  <a:srgbClr val="10288C"/>
                </a:solidFill>
                <a:latin typeface="KoHo"/>
                <a:ea typeface="+mn-ea"/>
                <a:cs typeface="KoHo"/>
              </a:rPr>
              <a:t>bessere Vereinbarkeit von Beruf und Privatleben (73%)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2057400" y="5954233"/>
            <a:ext cx="2857500" cy="466725"/>
          </a:xfrm>
          <a:prstGeom prst="rect">
            <a:avLst/>
          </a:prstGeom>
        </p:spPr>
        <p:txBody>
          <a:bodyPr spcFirstLastPara="0" lIns="95250" tIns="19050" rIns="95250" bIns="0" anchor="t"/>
          <a:lstStyle/>
          <a:p>
            <a:pPr algn="l" hangingPunct="0">
              <a:lnSpc>
                <a:spcPct val="125000"/>
              </a:lnSpc>
            </a:pPr>
            <a:r>
              <a:rPr sz="2250">
                <a:solidFill>
                  <a:srgbClr val="10288C"/>
                </a:solidFill>
                <a:latin typeface="KoHo"/>
                <a:ea typeface="+mn-ea"/>
                <a:cs typeface="KoHo"/>
              </a:rPr>
              <a:t>Work-Live-Balance</a:t>
            </a:r>
          </a:p>
        </p:txBody>
      </p:sp>
      <p:pic>
        <p:nvPicPr>
          <p:cNvPr id="9" name="ArrowOutline23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162050" y="4114800"/>
            <a:ext cx="371872" cy="667858"/>
          </a:xfrm>
          <a:prstGeom prst="rect">
            <a:avLst/>
          </a:prstGeom>
        </p:spPr>
      </p:pic>
      <p:pic>
        <p:nvPicPr>
          <p:cNvPr id="10" name="ArrowOutline23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162050" y="4957763"/>
            <a:ext cx="371872" cy="667858"/>
          </a:xfrm>
          <a:prstGeom prst="rect">
            <a:avLst/>
          </a:prstGeom>
        </p:spPr>
      </p:pic>
      <p:pic>
        <p:nvPicPr>
          <p:cNvPr id="11" name="ArrowOutline23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1162050" y="5895975"/>
            <a:ext cx="371872" cy="667858"/>
          </a:xfrm>
          <a:prstGeom prst="rect">
            <a:avLst/>
          </a:prstGeom>
        </p:spPr>
      </p:pic>
      <p:pic>
        <p:nvPicPr>
          <p:cNvPr id="12" name="Orbit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962150" y="2562225"/>
            <a:ext cx="3009900" cy="1223379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228850" y="2486025"/>
            <a:ext cx="2476500" cy="7429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00000"/>
              </a:lnSpc>
            </a:pPr>
            <a:r>
              <a:rPr sz="3600" b="1">
                <a:solidFill>
                  <a:srgbClr val="10288C"/>
                </a:solidFill>
                <a:latin typeface="KoHo"/>
                <a:ea typeface="+mn-ea"/>
                <a:cs typeface="KoHo"/>
              </a:rPr>
              <a:t>Homeoffice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Anteil Homeoffic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9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402816" y="200025"/>
            <a:ext cx="6931559" cy="6931559"/>
          </a:xfrm>
          <a:prstGeom prst="rect">
            <a:avLst/>
          </a:prstGeom>
        </p:spPr>
      </p:pic>
      <p:sp>
        <p:nvSpPr>
          <p:cNvPr id="3" name="Body text copy"/>
          <p:cNvSpPr/>
          <p:nvPr/>
        </p:nvSpPr>
        <p:spPr>
          <a:xfrm>
            <a:off x="8524737" y="3819525"/>
            <a:ext cx="4248150" cy="8763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800" b="1">
                <a:solidFill>
                  <a:srgbClr val="121212"/>
                </a:solidFill>
                <a:latin typeface="KoHo"/>
                <a:ea typeface="+mn-ea"/>
                <a:cs typeface="KoHo"/>
              </a:rPr>
              <a:t>Homeoffice-Anteil in Deutschland liegt</a:t>
            </a:r>
          </a:p>
          <a:p>
            <a:pPr algn="ctr" hangingPunct="0">
              <a:lnSpc>
                <a:spcPct val="125000"/>
              </a:lnSpc>
            </a:pPr>
            <a:r>
              <a:rPr sz="1800" b="1">
                <a:solidFill>
                  <a:srgbClr val="121212"/>
                </a:solidFill>
                <a:latin typeface="KoHo"/>
                <a:ea typeface="+mn-ea"/>
                <a:cs typeface="KoHo"/>
              </a:rPr>
              <a:t>in 2022 über dem EU-Durchschnitt</a:t>
            </a:r>
          </a:p>
        </p:txBody>
      </p:sp>
      <p:pic>
        <p:nvPicPr>
          <p:cNvPr id="4" name="100_Device_MacbookAir5.png copy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-1324251" y="870217"/>
            <a:ext cx="8791575" cy="5553075"/>
          </a:xfrm>
          <a:prstGeom prst="rect">
            <a:avLst/>
          </a:prstGeom>
        </p:spPr>
      </p:pic>
      <p:pic>
        <p:nvPicPr>
          <p:cNvPr id="5" name="homeoffice-erwerbstaetige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-38100" y="1573206"/>
            <a:ext cx="6210300" cy="4029075"/>
          </a:xfrm>
          <a:prstGeom prst="rect">
            <a:avLst/>
          </a:prstGeom>
        </p:spPr>
      </p:pic>
      <p:sp>
        <p:nvSpPr>
          <p:cNvPr id="6" name="Body text copy copy 1"/>
          <p:cNvSpPr/>
          <p:nvPr/>
        </p:nvSpPr>
        <p:spPr>
          <a:xfrm>
            <a:off x="8358188" y="2009775"/>
            <a:ext cx="4581250" cy="1647825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3600" b="1">
                <a:solidFill>
                  <a:srgbClr val="000000"/>
                </a:solidFill>
                <a:latin typeface="KoHo"/>
                <a:ea typeface="+mn-ea"/>
                <a:cs typeface="KoHo"/>
              </a:rPr>
              <a:t>Anteil der Erwerbstätigen im Homeoffice</a:t>
            </a:r>
          </a:p>
        </p:txBody>
      </p:sp>
      <p:pic>
        <p:nvPicPr>
          <p:cNvPr id="7" name="Radials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7840152" y="5400675"/>
            <a:ext cx="1457325" cy="1457325"/>
          </a:xfrm>
          <a:prstGeom prst="rect">
            <a:avLst/>
          </a:prstGeom>
        </p:spPr>
      </p:pic>
      <p:pic>
        <p:nvPicPr>
          <p:cNvPr id="8" name="Radials copy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9410088" y="5400675"/>
            <a:ext cx="1457325" cy="1457325"/>
          </a:xfrm>
          <a:prstGeom prst="rect">
            <a:avLst/>
          </a:prstGeom>
        </p:spPr>
      </p:pic>
      <p:pic>
        <p:nvPicPr>
          <p:cNvPr id="9" name="Radials copy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0980697" y="5400675"/>
            <a:ext cx="1457325" cy="1457325"/>
          </a:xfrm>
          <a:prstGeom prst="rect">
            <a:avLst/>
          </a:prstGeom>
        </p:spPr>
      </p:pic>
      <p:sp>
        <p:nvSpPr>
          <p:cNvPr id="10" name="Body text copy copy 2"/>
          <p:cNvSpPr/>
          <p:nvPr/>
        </p:nvSpPr>
        <p:spPr>
          <a:xfrm>
            <a:off x="7258050" y="5010150"/>
            <a:ext cx="2571750" cy="5334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800">
                <a:solidFill>
                  <a:srgbClr val="000000"/>
                </a:solidFill>
                <a:latin typeface="KoHo"/>
                <a:ea typeface="+mn-ea"/>
                <a:cs typeface="KoHo"/>
              </a:rPr>
              <a:t>Rumänien</a:t>
            </a:r>
          </a:p>
        </p:txBody>
      </p:sp>
      <p:sp>
        <p:nvSpPr>
          <p:cNvPr id="11" name="Body text copy copy 3"/>
          <p:cNvSpPr/>
          <p:nvPr/>
        </p:nvSpPr>
        <p:spPr>
          <a:xfrm>
            <a:off x="8853212" y="5010150"/>
            <a:ext cx="2571750" cy="5334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800">
                <a:solidFill>
                  <a:srgbClr val="000000"/>
                </a:solidFill>
                <a:latin typeface="KoHo"/>
                <a:ea typeface="+mn-ea"/>
                <a:cs typeface="KoHo"/>
              </a:rPr>
              <a:t>Deutschland</a:t>
            </a:r>
          </a:p>
        </p:txBody>
      </p:sp>
      <p:sp>
        <p:nvSpPr>
          <p:cNvPr id="12" name="Body text copy copy 4"/>
          <p:cNvSpPr/>
          <p:nvPr/>
        </p:nvSpPr>
        <p:spPr>
          <a:xfrm>
            <a:off x="10439400" y="5010150"/>
            <a:ext cx="2571750" cy="5334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25000"/>
              </a:lnSpc>
            </a:pPr>
            <a:r>
              <a:rPr sz="1800">
                <a:solidFill>
                  <a:srgbClr val="000000"/>
                </a:solidFill>
                <a:latin typeface="KoHo"/>
                <a:ea typeface="+mn-ea"/>
                <a:cs typeface="KoHo"/>
              </a:rPr>
              <a:t>Niederlande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88C"/>
        </a:solidFill>
        <a:effectLst/>
      </p:bgPr>
    </p:bg>
    <p:spTree>
      <p:nvGrpSpPr>
        <p:cNvPr id="1" name="Unternehmenssich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obeStock_587084073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5934075" y="3305175"/>
            <a:ext cx="7130602" cy="3336925"/>
          </a:xfrm>
          <a:prstGeom prst="rect">
            <a:avLst/>
          </a:prstGeom>
        </p:spPr>
      </p:pic>
      <p:pic>
        <p:nvPicPr>
          <p:cNvPr id="3" name="AdobeStock_415752626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3314700" y="3305175"/>
            <a:ext cx="2466975" cy="3333750"/>
          </a:xfrm>
          <a:prstGeom prst="rect">
            <a:avLst/>
          </a:prstGeom>
        </p:spPr>
      </p:pic>
      <p:pic>
        <p:nvPicPr>
          <p:cNvPr id="4" name="AdobeStock_632276814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709815" y="1990725"/>
            <a:ext cx="2466975" cy="4638675"/>
          </a:xfrm>
          <a:prstGeom prst="rect">
            <a:avLst/>
          </a:prstGeom>
        </p:spPr>
      </p:pic>
      <p:pic>
        <p:nvPicPr>
          <p:cNvPr id="5" name="Shape-9"/>
          <p:cNvPicPr/>
          <p:nvPr/>
        </p:nvPicPr>
        <p:blipFill rotWithShape="1">
          <a:blip r:embed="rId6"/>
          <a:stretch>
            <a:fillRect/>
          </a:stretch>
        </p:blipFill>
        <p:spPr>
          <a:xfrm flipV="1">
            <a:off x="9410700" y="-2343150"/>
            <a:ext cx="5813127" cy="5813127"/>
          </a:xfrm>
          <a:prstGeom prst="rect">
            <a:avLst/>
          </a:prstGeom>
        </p:spPr>
      </p:pic>
      <p:sp>
        <p:nvSpPr>
          <p:cNvPr id="6" name="Body text copy"/>
          <p:cNvSpPr/>
          <p:nvPr/>
        </p:nvSpPr>
        <p:spPr>
          <a:xfrm>
            <a:off x="3505200" y="1524000"/>
            <a:ext cx="8572500" cy="1095375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l" hangingPunct="0">
              <a:lnSpc>
                <a:spcPct val="100000"/>
              </a:lnSpc>
            </a:pPr>
            <a:r>
              <a:rPr sz="72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Unternehmenssicht</a:t>
            </a:r>
          </a:p>
        </p:txBody>
      </p:sp>
      <p:pic>
        <p:nvPicPr>
          <p:cNvPr id="7" name="Shape15"/>
          <p:cNvPicPr/>
          <p:nvPr/>
        </p:nvPicPr>
        <p:blipFill rotWithShape="1">
          <a:blip r:embed="rId7"/>
          <a:stretch>
            <a:fillRect/>
          </a:stretch>
        </p:blipFill>
        <p:spPr>
          <a:xfrm rot="-2700000">
            <a:off x="647700" y="933450"/>
            <a:ext cx="2714625" cy="1343025"/>
          </a:xfrm>
          <a:prstGeom prst="rect">
            <a:avLst/>
          </a:prstGeom>
        </p:spPr>
      </p:pic>
      <p:pic>
        <p:nvPicPr>
          <p:cNvPr id="8" name="Shape15"/>
          <p:cNvPicPr/>
          <p:nvPr/>
        </p:nvPicPr>
        <p:blipFill rotWithShape="1">
          <a:blip r:embed="rId8"/>
          <a:stretch>
            <a:fillRect/>
          </a:stretch>
        </p:blipFill>
        <p:spPr>
          <a:xfrm rot="-2700000">
            <a:off x="923136" y="889038"/>
            <a:ext cx="1257300" cy="676275"/>
          </a:xfrm>
          <a:prstGeom prst="rect">
            <a:avLst/>
          </a:prstGeom>
        </p:spPr>
      </p:pic>
      <p:pic>
        <p:nvPicPr>
          <p:cNvPr id="9" name="Shape-9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-971550" y="5229225"/>
            <a:ext cx="3061399" cy="306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Positionen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2"/>
          <p:cNvPicPr/>
          <p:nvPr/>
        </p:nvPicPr>
        <p:blipFill rotWithShape="1">
          <a:blip r:embed="rId3"/>
          <a:stretch>
            <a:fillRect/>
          </a:stretch>
        </p:blipFill>
        <p:spPr>
          <a:xfrm rot="10800000">
            <a:off x="6115050" y="2933700"/>
            <a:ext cx="6991350" cy="3848100"/>
          </a:xfrm>
          <a:prstGeom prst="rect">
            <a:avLst/>
          </a:prstGeom>
        </p:spPr>
      </p:pic>
      <p:sp>
        <p:nvSpPr>
          <p:cNvPr id="3" name="Body text copy"/>
          <p:cNvSpPr/>
          <p:nvPr/>
        </p:nvSpPr>
        <p:spPr>
          <a:xfrm>
            <a:off x="7686675" y="4762500"/>
            <a:ext cx="4505325" cy="1514475"/>
          </a:xfrm>
          <a:prstGeom prst="rect">
            <a:avLst/>
          </a:prstGeom>
        </p:spPr>
        <p:txBody>
          <a:bodyPr spcFirstLastPara="0" lIns="85725" tIns="38100" rIns="85725" bIns="0" anchor="t"/>
          <a:lstStyle/>
          <a:p>
            <a:pPr marL="190500" indent="-1905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5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Immobilienstrategien und Infrastruktur neu denken</a:t>
            </a:r>
          </a:p>
          <a:p>
            <a:pPr marL="190500" indent="-1905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5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Arbeitnehmer*innen binden | Arbeitgebermarke</a:t>
            </a:r>
          </a:p>
          <a:p>
            <a:pPr marL="190500" indent="-1905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5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agil und skalierbar</a:t>
            </a:r>
          </a:p>
          <a:p>
            <a:pPr marL="190500" indent="-1905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5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Frage nach dem Umgang mit den neuen "Fernarbeitern"</a:t>
            </a:r>
          </a:p>
        </p:txBody>
      </p:sp>
      <p:sp>
        <p:nvSpPr>
          <p:cNvPr id="4" name="Body text copy"/>
          <p:cNvSpPr/>
          <p:nvPr/>
        </p:nvSpPr>
        <p:spPr>
          <a:xfrm>
            <a:off x="7686675" y="4010025"/>
            <a:ext cx="3524250" cy="657225"/>
          </a:xfrm>
          <a:prstGeom prst="rect">
            <a:avLst/>
          </a:prstGeom>
        </p:spPr>
        <p:txBody>
          <a:bodyPr spcFirstLastPara="0" lIns="85725" tIns="38100" rIns="85725" bIns="0" anchor="t"/>
          <a:lstStyle/>
          <a:p>
            <a:pPr algn="ctr" hangingPunct="0">
              <a:lnSpc>
                <a:spcPct val="125000"/>
              </a:lnSpc>
            </a:pPr>
            <a:r>
              <a:rPr sz="30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Unternehmen</a:t>
            </a:r>
          </a:p>
        </p:txBody>
      </p:sp>
      <p:pic>
        <p:nvPicPr>
          <p:cNvPr id="5" name="Line-4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9163050" y="3660580"/>
            <a:ext cx="609600" cy="257175"/>
          </a:xfrm>
          <a:prstGeom prst="rect">
            <a:avLst/>
          </a:prstGeom>
        </p:spPr>
      </p:pic>
      <p:pic>
        <p:nvPicPr>
          <p:cNvPr id="6" name="Shape2"/>
          <p:cNvPicPr/>
          <p:nvPr/>
        </p:nvPicPr>
        <p:blipFill rotWithShape="1">
          <a:blip r:embed="rId5"/>
          <a:stretch>
            <a:fillRect/>
          </a:stretch>
        </p:blipFill>
        <p:spPr>
          <a:xfrm rot="10800000" flipH="1">
            <a:off x="0" y="2933700"/>
            <a:ext cx="6991350" cy="3848100"/>
          </a:xfrm>
          <a:prstGeom prst="rect">
            <a:avLst/>
          </a:prstGeom>
        </p:spPr>
      </p:pic>
      <p:sp>
        <p:nvSpPr>
          <p:cNvPr id="7" name="Body text copy"/>
          <p:cNvSpPr/>
          <p:nvPr/>
        </p:nvSpPr>
        <p:spPr>
          <a:xfrm>
            <a:off x="1838325" y="4762500"/>
            <a:ext cx="3724275" cy="1514475"/>
          </a:xfrm>
          <a:prstGeom prst="rect">
            <a:avLst/>
          </a:prstGeom>
        </p:spPr>
        <p:txBody>
          <a:bodyPr spcFirstLastPara="0" lIns="85725" tIns="38100" rIns="85725" bIns="0" anchor="t"/>
          <a:lstStyle/>
          <a:p>
            <a:pPr marL="190500" indent="-190500" algn="l" hangingPunct="0">
              <a:lnSpc>
                <a:spcPct val="125000"/>
              </a:lnSpc>
              <a:buFont typeface="Courier New" panose="020B0604020202020204" pitchFamily="34" charset="0"/>
              <a:buChar char="o"/>
            </a:pPr>
            <a:r>
              <a:rPr sz="1500">
                <a:solidFill>
                  <a:srgbClr val="000000"/>
                </a:solidFill>
                <a:latin typeface="Molengo"/>
                <a:ea typeface="+mn-ea"/>
                <a:cs typeface="Molengo"/>
              </a:rPr>
              <a:t>raus aus der Isolation des Homeoffice</a:t>
            </a:r>
          </a:p>
          <a:p>
            <a:pPr marL="190500" indent="-190500" algn="l" hangingPunct="0">
              <a:lnSpc>
                <a:spcPct val="125000"/>
              </a:lnSpc>
              <a:buFont typeface="Courier New" panose="020B0604020202020204" pitchFamily="34" charset="0"/>
              <a:buChar char="o"/>
            </a:pPr>
            <a:r>
              <a:rPr sz="1500">
                <a:solidFill>
                  <a:srgbClr val="000000"/>
                </a:solidFill>
                <a:latin typeface="Molengo"/>
                <a:ea typeface="+mn-ea"/>
                <a:cs typeface="Molengo"/>
              </a:rPr>
              <a:t>Wunsch nach Gemeinschaft, persönlichem Austausch</a:t>
            </a:r>
          </a:p>
          <a:p>
            <a:pPr marL="190500" indent="-190500" algn="l" hangingPunct="0">
              <a:lnSpc>
                <a:spcPct val="125000"/>
              </a:lnSpc>
              <a:buFont typeface="Courier New" panose="020B0604020202020204" pitchFamily="34" charset="0"/>
              <a:buChar char="o"/>
            </a:pPr>
            <a:r>
              <a:rPr sz="1500">
                <a:solidFill>
                  <a:srgbClr val="000000"/>
                </a:solidFill>
                <a:latin typeface="Molengo"/>
                <a:ea typeface="+mn-ea"/>
                <a:cs typeface="Molengo"/>
              </a:rPr>
              <a:t>Flexibilität erhalten</a:t>
            </a:r>
          </a:p>
          <a:p>
            <a:pPr marL="190500" indent="-190500" algn="l" hangingPunct="0">
              <a:lnSpc>
                <a:spcPct val="125000"/>
              </a:lnSpc>
              <a:buFont typeface="Courier New" panose="020B0604020202020204" pitchFamily="34" charset="0"/>
              <a:buChar char="o"/>
            </a:pPr>
            <a:r>
              <a:rPr sz="1500">
                <a:solidFill>
                  <a:srgbClr val="000000"/>
                </a:solidFill>
                <a:latin typeface="Molengo"/>
                <a:ea typeface="+mn-ea"/>
                <a:cs typeface="Molengo"/>
              </a:rPr>
              <a:t>kurze Arbeitswege, wenig pendeln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1838325" y="4010025"/>
            <a:ext cx="3524250" cy="657225"/>
          </a:xfrm>
          <a:prstGeom prst="rect">
            <a:avLst/>
          </a:prstGeom>
        </p:spPr>
        <p:txBody>
          <a:bodyPr spcFirstLastPara="0" lIns="85725" tIns="38100" rIns="85725" bIns="0" anchor="t"/>
          <a:lstStyle/>
          <a:p>
            <a:pPr algn="ctr" hangingPunct="0">
              <a:lnSpc>
                <a:spcPct val="125000"/>
              </a:lnSpc>
            </a:pPr>
            <a:r>
              <a:rPr sz="3000">
                <a:solidFill>
                  <a:srgbClr val="000000"/>
                </a:solidFill>
                <a:latin typeface="Molengo"/>
                <a:ea typeface="+mn-ea"/>
                <a:cs typeface="Molengo"/>
              </a:rPr>
              <a:t>Arbeitnehmer*innen</a:t>
            </a:r>
          </a:p>
        </p:txBody>
      </p:sp>
      <p:pic>
        <p:nvPicPr>
          <p:cNvPr id="9" name="Line-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3262313" y="3671458"/>
            <a:ext cx="772492" cy="235420"/>
          </a:xfrm>
          <a:prstGeom prst="rect">
            <a:avLst/>
          </a:prstGeom>
        </p:spPr>
      </p:pic>
      <p:sp>
        <p:nvSpPr>
          <p:cNvPr id="10" name="Body text copy"/>
          <p:cNvSpPr/>
          <p:nvPr/>
        </p:nvSpPr>
        <p:spPr>
          <a:xfrm>
            <a:off x="1266825" y="609600"/>
            <a:ext cx="10477500" cy="1009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5400" b="1">
                <a:solidFill>
                  <a:srgbClr val="000000"/>
                </a:solidFill>
                <a:latin typeface="KoHo"/>
                <a:ea typeface="+mn-ea"/>
                <a:cs typeface="KoHo"/>
              </a:rPr>
              <a:t>Seien wir ehrlich:</a:t>
            </a:r>
          </a:p>
        </p:txBody>
      </p:sp>
      <p:pic>
        <p:nvPicPr>
          <p:cNvPr id="11" name="loader 9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5362575" y="1019175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88C"/>
        </a:solidFill>
        <a:effectLst/>
      </p:bgPr>
    </p:bg>
    <p:spTree>
      <p:nvGrpSpPr>
        <p:cNvPr id="1" name="Überlegungen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ive-Shape-29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2019300" y="2400300"/>
            <a:ext cx="5220543" cy="4287557"/>
          </a:xfrm>
          <a:prstGeom prst="rect">
            <a:avLst/>
          </a:prstGeom>
        </p:spPr>
      </p:pic>
      <p:pic>
        <p:nvPicPr>
          <p:cNvPr id="3" name="education40-O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4105275" y="2647950"/>
            <a:ext cx="889929" cy="876300"/>
          </a:xfrm>
          <a:prstGeom prst="rect">
            <a:avLst/>
          </a:prstGeom>
        </p:spPr>
      </p:pic>
      <p:pic>
        <p:nvPicPr>
          <p:cNvPr id="4" name="Creative-Shape-2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6038850" y="1981200"/>
            <a:ext cx="5867400" cy="4716182"/>
          </a:xfrm>
          <a:prstGeom prst="rect">
            <a:avLst/>
          </a:prstGeom>
        </p:spPr>
      </p:pic>
      <p:sp>
        <p:nvSpPr>
          <p:cNvPr id="5" name="Body text copy"/>
          <p:cNvSpPr/>
          <p:nvPr/>
        </p:nvSpPr>
        <p:spPr>
          <a:xfrm>
            <a:off x="7105650" y="3171825"/>
            <a:ext cx="4123482" cy="291465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Entscheidungen sind im Hinblick auf die Unternehmenskultur nicht zu unterschätzen.</a:t>
            </a:r>
          </a:p>
          <a:p>
            <a:pPr algn="ctr" hangingPunct="0">
              <a:lnSpc>
                <a:spcPct val="141667"/>
              </a:lnSpc>
            </a:pPr>
            <a:endParaRPr sz="1800">
              <a:solidFill>
                <a:srgbClr val="FFFFFF"/>
              </a:solidFill>
              <a:latin typeface="Molengo"/>
              <a:ea typeface="+mn-ea"/>
              <a:cs typeface="Molengo"/>
            </a:endParaRPr>
          </a:p>
          <a:p>
            <a:pPr algn="ctr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Sie beeinflussen u. a. das Image des Unternehmens, die Arbeitnehmer*innen-Motivation oder die Produktivität.</a:t>
            </a:r>
          </a:p>
        </p:txBody>
      </p:sp>
      <p:pic>
        <p:nvPicPr>
          <p:cNvPr id="6" name="WebIconsSolid47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8327745" y="2247900"/>
            <a:ext cx="1041960" cy="857250"/>
          </a:xfrm>
          <a:prstGeom prst="rect">
            <a:avLst/>
          </a:prstGeom>
        </p:spPr>
      </p:pic>
      <p:sp>
        <p:nvSpPr>
          <p:cNvPr id="7" name="Body text copy"/>
          <p:cNvSpPr/>
          <p:nvPr/>
        </p:nvSpPr>
        <p:spPr>
          <a:xfrm>
            <a:off x="2864314" y="3486150"/>
            <a:ext cx="3333750" cy="252412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andere Räume | Umbau</a:t>
            </a:r>
          </a:p>
          <a:p>
            <a:pPr algn="ctr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Open Space | Team-Büros</a:t>
            </a:r>
          </a:p>
          <a:p>
            <a:pPr algn="ctr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Desk Sharing | Kombi-Büros</a:t>
            </a:r>
          </a:p>
          <a:p>
            <a:pPr algn="ctr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Reversible Büros</a:t>
            </a:r>
          </a:p>
          <a:p>
            <a:pPr algn="ctr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Servicebereiche | Spiel &amp; Spaß</a:t>
            </a:r>
          </a:p>
          <a:p>
            <a:pPr algn="ctr" hangingPunct="0">
              <a:lnSpc>
                <a:spcPct val="141667"/>
              </a:lnSpc>
            </a:pPr>
            <a:r>
              <a:rPr sz="180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Standort | ...</a:t>
            </a:r>
          </a:p>
        </p:txBody>
      </p:sp>
      <p:sp>
        <p:nvSpPr>
          <p:cNvPr id="8" name="Body text copy"/>
          <p:cNvSpPr/>
          <p:nvPr/>
        </p:nvSpPr>
        <p:spPr>
          <a:xfrm>
            <a:off x="657225" y="609600"/>
            <a:ext cx="11630025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ctr" hangingPunct="0">
              <a:lnSpc>
                <a:spcPct val="100000"/>
              </a:lnSpc>
            </a:pPr>
            <a:r>
              <a:rPr sz="3600">
                <a:solidFill>
                  <a:srgbClr val="FFFFFF"/>
                </a:solidFill>
                <a:latin typeface="KoHo"/>
                <a:ea typeface="+mn-ea"/>
                <a:cs typeface="KoHo"/>
              </a:rPr>
              <a:t>Sich anpassen an die moderne Arbeitswelt: </a:t>
            </a:r>
          </a:p>
          <a:p>
            <a:pPr algn="ctr" hangingPunct="0">
              <a:lnSpc>
                <a:spcPct val="100000"/>
              </a:lnSpc>
            </a:pPr>
            <a:r>
              <a:rPr sz="3600">
                <a:solidFill>
                  <a:srgbClr val="FFFFFF"/>
                </a:solidFill>
                <a:latin typeface="KoHo"/>
                <a:ea typeface="+mn-ea"/>
                <a:cs typeface="KoHo"/>
              </a:rPr>
              <a:t>New Work, das Büro als Treffpunkt für sozialen Austausch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88C"/>
        </a:solidFill>
        <a:effectLst/>
      </p:bgPr>
    </p:bg>
    <p:spTree>
      <p:nvGrpSpPr>
        <p:cNvPr id="1" name="Lösung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copy"/>
          <p:cNvSpPr/>
          <p:nvPr/>
        </p:nvSpPr>
        <p:spPr>
          <a:xfrm>
            <a:off x="7029450" y="1152525"/>
            <a:ext cx="5429250" cy="1000125"/>
          </a:xfrm>
          <a:prstGeom prst="rect">
            <a:avLst/>
          </a:prstGeom>
        </p:spPr>
        <p:txBody>
          <a:bodyPr spcFirstLastPara="0" lIns="95250" tIns="0" rIns="95250" bIns="0" anchor="t"/>
          <a:lstStyle/>
          <a:p>
            <a:pPr algn="l" hangingPunct="0">
              <a:lnSpc>
                <a:spcPct val="125000"/>
              </a:lnSpc>
            </a:pPr>
            <a:r>
              <a:rPr sz="5250" b="1">
                <a:solidFill>
                  <a:srgbClr val="FAFBFF"/>
                </a:solidFill>
                <a:latin typeface="KoHo"/>
                <a:ea typeface="+mn-ea"/>
                <a:cs typeface="KoHo"/>
              </a:rPr>
              <a:t>Eine Lösung</a:t>
            </a:r>
          </a:p>
        </p:txBody>
      </p:sp>
      <p:sp>
        <p:nvSpPr>
          <p:cNvPr id="3" name="Body text copy"/>
          <p:cNvSpPr/>
          <p:nvPr/>
        </p:nvSpPr>
        <p:spPr>
          <a:xfrm>
            <a:off x="7105650" y="2286000"/>
            <a:ext cx="4762500" cy="12192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l" hangingPunct="0">
              <a:lnSpc>
                <a:spcPct val="125000"/>
              </a:lnSpc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Nutzen Sie Coworking Spaces. Coworking leben ist für Mitarbeiter*innen ein Indikator für Ihre Unternehmenskultur.</a:t>
            </a:r>
          </a:p>
        </p:txBody>
      </p:sp>
      <p:pic>
        <p:nvPicPr>
          <p:cNvPr id="4" name="Creative-Shape-16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171575" y="400050"/>
            <a:ext cx="5572125" cy="6048375"/>
          </a:xfrm>
          <a:prstGeom prst="rect">
            <a:avLst/>
          </a:prstGeom>
        </p:spPr>
      </p:pic>
      <p:pic>
        <p:nvPicPr>
          <p:cNvPr id="5" name="Creative-Shape-29"/>
          <p:cNvPicPr/>
          <p:nvPr/>
        </p:nvPicPr>
        <p:blipFill rotWithShape="1">
          <a:blip r:embed="rId4"/>
          <a:stretch>
            <a:fillRect/>
          </a:stretch>
        </p:blipFill>
        <p:spPr>
          <a:xfrm rot="10800000">
            <a:off x="4768066" y="887259"/>
            <a:ext cx="1466850" cy="1162050"/>
          </a:xfrm>
          <a:prstGeom prst="rect">
            <a:avLst/>
          </a:prstGeom>
        </p:spPr>
      </p:pic>
      <p:pic>
        <p:nvPicPr>
          <p:cNvPr id="6" name="AdobeStock_431342816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95300" y="1590675"/>
            <a:ext cx="5083259" cy="5083259"/>
          </a:xfrm>
          <a:prstGeom prst="rect">
            <a:avLst/>
          </a:prstGeom>
        </p:spPr>
      </p:pic>
      <p:sp>
        <p:nvSpPr>
          <p:cNvPr id="7" name="Body text copy copy 1"/>
          <p:cNvSpPr/>
          <p:nvPr/>
        </p:nvSpPr>
        <p:spPr>
          <a:xfrm>
            <a:off x="7105650" y="3409950"/>
            <a:ext cx="4762500" cy="22479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marL="228600" indent="-2286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sind praktikabel</a:t>
            </a:r>
          </a:p>
          <a:p>
            <a:pPr marL="228600" indent="-2286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erhöhen die Produktivität</a:t>
            </a:r>
          </a:p>
          <a:p>
            <a:pPr marL="228600" indent="-2286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gutes Gefühl in Sachen Cybersicherheit und Nachhaltigkeit</a:t>
            </a:r>
          </a:p>
          <a:p>
            <a:pPr marL="228600" indent="-2286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Büro-Ausstattung und IT-Sicherheit</a:t>
            </a:r>
          </a:p>
          <a:p>
            <a:pPr marL="228600" indent="-228600" algn="l" hangingPunct="0">
              <a:lnSpc>
                <a:spcPct val="125000"/>
              </a:lnSpc>
              <a:buClr>
                <a:srgbClr val="FFFFFF"/>
              </a:buClr>
              <a:buFont typeface="Courier New" panose="020B0604020202020204" pitchFamily="34" charset="0"/>
              <a:buChar char="o"/>
            </a:pPr>
            <a:r>
              <a:rPr sz="1800">
                <a:solidFill>
                  <a:srgbClr val="FFFFFF"/>
                </a:solidFill>
                <a:latin typeface="KoHo"/>
                <a:ea typeface="+mn-ea"/>
                <a:cs typeface="KoHo"/>
              </a:rPr>
              <a:t>soziale Begegnungen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88C"/>
        </a:solidFill>
        <a:effectLst/>
      </p:bgPr>
    </p:bg>
    <p:spTree>
      <p:nvGrpSpPr>
        <p:cNvPr id="1" name="Coworking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okeCircle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1866900" y="-1019175"/>
            <a:ext cx="8039596" cy="8039596"/>
          </a:xfrm>
          <a:prstGeom prst="rect">
            <a:avLst/>
          </a:prstGeom>
        </p:spPr>
      </p:pic>
      <p:pic>
        <p:nvPicPr>
          <p:cNvPr id="3" name="AdobeStock_201729985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5810250" y="-1676400"/>
            <a:ext cx="8662392" cy="8662392"/>
          </a:xfrm>
          <a:prstGeom prst="rect">
            <a:avLst/>
          </a:prstGeom>
        </p:spPr>
      </p:pic>
      <p:pic>
        <p:nvPicPr>
          <p:cNvPr id="4" name="Shape-19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4610100" y="1276350"/>
            <a:ext cx="3426768" cy="3426768"/>
          </a:xfrm>
          <a:prstGeom prst="rect">
            <a:avLst/>
          </a:prstGeom>
        </p:spPr>
      </p:pic>
      <p:sp>
        <p:nvSpPr>
          <p:cNvPr id="5" name="Body text copy"/>
          <p:cNvSpPr/>
          <p:nvPr/>
        </p:nvSpPr>
        <p:spPr>
          <a:xfrm>
            <a:off x="209550" y="2266950"/>
            <a:ext cx="7143750" cy="1285875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r" hangingPunct="0">
              <a:lnSpc>
                <a:spcPct val="100000"/>
              </a:lnSpc>
            </a:pPr>
            <a:r>
              <a:rPr sz="7200" b="1">
                <a:solidFill>
                  <a:srgbClr val="FFFFFF"/>
                </a:solidFill>
                <a:latin typeface="KoHo"/>
                <a:ea typeface="+mn-ea"/>
                <a:cs typeface="KoHo"/>
              </a:rPr>
              <a:t>Coworking</a:t>
            </a:r>
          </a:p>
        </p:txBody>
      </p:sp>
      <p:sp>
        <p:nvSpPr>
          <p:cNvPr id="6" name="Body text copy"/>
          <p:cNvSpPr/>
          <p:nvPr/>
        </p:nvSpPr>
        <p:spPr>
          <a:xfrm>
            <a:off x="104775" y="4191000"/>
            <a:ext cx="5019675" cy="2247900"/>
          </a:xfrm>
          <a:prstGeom prst="rect">
            <a:avLst/>
          </a:prstGeom>
        </p:spPr>
        <p:txBody>
          <a:bodyPr spcFirstLastPara="0" lIns="95250" tIns="95250" rIns="95250" bIns="0" anchor="t"/>
          <a:lstStyle/>
          <a:p>
            <a:pPr algn="r" hangingPunct="0">
              <a:lnSpc>
                <a:spcPct val="116667"/>
              </a:lnSpc>
            </a:pPr>
            <a:r>
              <a:rPr sz="16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 ist nichts anderes als ein englischer Begriff, der ins Deutsche übersetzt “zusammen arbeiten” bedeutet.</a:t>
            </a:r>
          </a:p>
          <a:p>
            <a:pPr algn="r" hangingPunct="0">
              <a:lnSpc>
                <a:spcPct val="116667"/>
              </a:lnSpc>
            </a:pPr>
            <a:endParaRPr sz="1650">
              <a:solidFill>
                <a:srgbClr val="FFFFFF"/>
              </a:solidFill>
              <a:latin typeface="Molengo"/>
              <a:ea typeface="+mn-ea"/>
              <a:cs typeface="Molengo"/>
            </a:endParaRPr>
          </a:p>
          <a:p>
            <a:pPr algn="r" hangingPunct="0">
              <a:lnSpc>
                <a:spcPct val="116667"/>
              </a:lnSpc>
            </a:pPr>
            <a:r>
              <a:rPr sz="1650">
                <a:solidFill>
                  <a:srgbClr val="FFFFFF"/>
                </a:solidFill>
                <a:latin typeface="Molengo"/>
                <a:ea typeface="+mn-ea"/>
                <a:cs typeface="Molengo"/>
              </a:rPr>
              <a:t>Meint eine neue Art von Arbeitsform, bei der unter anderem Selbständige, digitale Nomaden, kleine und große Unternehmen und Start-Ups alle zusammen unter einem Dach arbeiten. </a:t>
            </a:r>
          </a:p>
        </p:txBody>
      </p:sp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652</Words>
  <Application>Microsoft Office PowerPoint</Application>
  <PresentationFormat>Benutzerdefiniert</PresentationFormat>
  <Paragraphs>143</Paragraphs>
  <Slides>15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3" baseType="lpstr">
      <vt:lpstr>Molengo</vt:lpstr>
      <vt:lpstr>Roboto</vt:lpstr>
      <vt:lpstr>Arial</vt:lpstr>
      <vt:lpstr>Calibri</vt:lpstr>
      <vt:lpstr>KoHo</vt:lpstr>
      <vt:lpstr>Courier New</vt:lpstr>
      <vt:lpstr>Lato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creator/>
  <cp:lastModifiedBy/>
  <cp:revision>5</cp:revision>
  <dcterms:created xsi:type="dcterms:W3CDTF">2023-09-28T09:08:04Z</dcterms:created>
  <dcterms:modified xsi:type="dcterms:W3CDTF">2023-10-04T09:15:37Z</dcterms:modified>
</cp:coreProperties>
</file>